
<file path=[Content_Types].xml><?xml version="1.0" encoding="utf-8"?>
<Types xmlns="http://schemas.openxmlformats.org/package/2006/content-types">
  <Default Extension="xml" ContentType="application/xml"/>
  <Default Extension="jpeg" ContentType="image/jpeg"/>
  <Default Extension="tmp" ContentType="image/pn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8" r:id="rId3"/>
    <p:sldId id="259" r:id="rId4"/>
    <p:sldId id="301" r:id="rId5"/>
    <p:sldId id="281" r:id="rId6"/>
    <p:sldId id="280" r:id="rId7"/>
    <p:sldId id="261" r:id="rId8"/>
    <p:sldId id="282" r:id="rId9"/>
    <p:sldId id="283" r:id="rId10"/>
    <p:sldId id="285" r:id="rId11"/>
    <p:sldId id="300" r:id="rId12"/>
    <p:sldId id="287" r:id="rId13"/>
    <p:sldId id="265" r:id="rId14"/>
    <p:sldId id="297" r:id="rId15"/>
    <p:sldId id="267" r:id="rId16"/>
    <p:sldId id="299" r:id="rId17"/>
    <p:sldId id="290" r:id="rId18"/>
    <p:sldId id="289" r:id="rId19"/>
    <p:sldId id="291" r:id="rId20"/>
    <p:sldId id="307" r:id="rId21"/>
    <p:sldId id="309" r:id="rId22"/>
    <p:sldId id="308" r:id="rId23"/>
    <p:sldId id="272" r:id="rId24"/>
    <p:sldId id="293" r:id="rId25"/>
    <p:sldId id="294" r:id="rId26"/>
    <p:sldId id="295" r:id="rId27"/>
    <p:sldId id="276" r:id="rId28"/>
    <p:sldId id="305" r:id="rId29"/>
    <p:sldId id="277" r:id="rId30"/>
    <p:sldId id="288" r:id="rId31"/>
    <p:sldId id="292" r:id="rId32"/>
    <p:sldId id="304" r:id="rId33"/>
    <p:sldId id="303"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4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0"/>
    <p:restoredTop sz="84109"/>
  </p:normalViewPr>
  <p:slideViewPr>
    <p:cSldViewPr snapToGrid="0" snapToObjects="1">
      <p:cViewPr>
        <p:scale>
          <a:sx n="96" d="100"/>
          <a:sy n="96" d="100"/>
        </p:scale>
        <p:origin x="520" y="-40"/>
      </p:cViewPr>
      <p:guideLst>
        <p:guide orient="horz" pos="1344"/>
        <p:guide pos="4680"/>
      </p:guideLst>
    </p:cSldViewPr>
  </p:slideViewPr>
  <p:outlineViewPr>
    <p:cViewPr>
      <p:scale>
        <a:sx n="33" d="100"/>
        <a:sy n="33" d="100"/>
      </p:scale>
      <p:origin x="0" y="0"/>
    </p:cViewPr>
  </p:outlineViewPr>
  <p:notesTextViewPr>
    <p:cViewPr>
      <p:scale>
        <a:sx n="60" d="100"/>
        <a:sy n="6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0C295-F34C-5B4C-BF52-6C876AA98655}" type="datetimeFigureOut">
              <a:rPr lang="en-US" smtClean="0"/>
              <a:t>5/19/22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97797-985A-B240-86C3-D3083323B6DD}" type="slidenum">
              <a:rPr lang="en-US" smtClean="0"/>
              <a:t>‹#›</a:t>
            </a:fld>
            <a:endParaRPr lang="en-US"/>
          </a:p>
        </p:txBody>
      </p:sp>
    </p:spTree>
    <p:extLst>
      <p:ext uri="{BB962C8B-B14F-4D97-AF65-F5344CB8AC3E}">
        <p14:creationId xmlns:p14="http://schemas.microsoft.com/office/powerpoint/2010/main" val="195164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pub.iaea.org/MTCD/Publications/PDF/P1433_CD/datasets/presentations/SM-SR-04.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8CE15-E940-7E4D-83F7-D10FE0548D6D}" type="slidenum">
              <a:rPr lang="en-US" smtClean="0"/>
              <a:t>1</a:t>
            </a:fld>
            <a:endParaRPr lang="en-US"/>
          </a:p>
        </p:txBody>
      </p:sp>
    </p:spTree>
    <p:extLst>
      <p:ext uri="{BB962C8B-B14F-4D97-AF65-F5344CB8AC3E}">
        <p14:creationId xmlns:p14="http://schemas.microsoft.com/office/powerpoint/2010/main" val="70615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t>For each event, the residual nucleus with a given A, Z, and excitation energy is then handed over to either </a:t>
            </a:r>
            <a:r>
              <a:rPr lang="en-US" sz="1200" i="1" dirty="0" smtClean="0"/>
              <a:t>FLUKA</a:t>
            </a:r>
            <a:r>
              <a:rPr lang="en-US" sz="1200" dirty="0" smtClean="0"/>
              <a:t> or </a:t>
            </a:r>
            <a:r>
              <a:rPr lang="en-US" sz="1200" dirty="0" smtClean="0">
                <a:hlinkClick r:id="rId3"/>
              </a:rPr>
              <a:t>ABLA07</a:t>
            </a:r>
            <a:r>
              <a:rPr lang="en-US" sz="1200" dirty="0" smtClean="0"/>
              <a:t> for decay (fission or evaporation) followed by gamma de-excitation. We’re then</a:t>
            </a:r>
            <a:r>
              <a:rPr lang="en-US" sz="1200" baseline="0" dirty="0" smtClean="0"/>
              <a:t> </a:t>
            </a:r>
            <a:r>
              <a:rPr lang="en-US" sz="1200" dirty="0" smtClean="0"/>
              <a:t>left with the decay products of the residual nucleus.</a:t>
            </a:r>
          </a:p>
          <a:p>
            <a:pPr algn="ctr"/>
            <a:endParaRPr lang="en-US" sz="1200" u="sng"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 </a:t>
            </a:r>
            <a:r>
              <a:rPr lang="en-US" sz="1200" dirty="0" smtClean="0"/>
              <a:t>The </a:t>
            </a:r>
            <a:r>
              <a:rPr lang="en-US" sz="1200" i="1" dirty="0" smtClean="0"/>
              <a:t>FLUKA</a:t>
            </a:r>
            <a:r>
              <a:rPr lang="en-US" sz="1200" dirty="0" smtClean="0"/>
              <a:t> decay of the residual nucleus has been directly incorporated into the </a:t>
            </a:r>
            <a:r>
              <a:rPr lang="en-US" sz="1200" i="1" dirty="0" err="1" smtClean="0"/>
              <a:t>BeAGLE</a:t>
            </a:r>
            <a:r>
              <a:rPr lang="en-US" sz="1200" dirty="0" smtClean="0"/>
              <a:t> simulation framework, which</a:t>
            </a:r>
            <a:r>
              <a:rPr lang="en-US" sz="1200" baseline="0" dirty="0" smtClean="0"/>
              <a:t> allows</a:t>
            </a:r>
            <a:r>
              <a:rPr lang="en-US" sz="1200" dirty="0" smtClean="0"/>
              <a:t> for easier analysis.</a:t>
            </a:r>
            <a:r>
              <a:rPr lang="en-US" sz="1200" baseline="0" dirty="0" smtClean="0"/>
              <a:t> However, </a:t>
            </a:r>
            <a:r>
              <a:rPr lang="en-US" sz="1200" i="1" dirty="0" smtClean="0"/>
              <a:t>FLUKA</a:t>
            </a:r>
            <a:r>
              <a:rPr lang="en-US" sz="1200" dirty="0" smtClean="0"/>
              <a:t> is used primarily in high-energy physics,</a:t>
            </a:r>
            <a:r>
              <a:rPr lang="en-US" sz="1200" baseline="0" dirty="0" smtClean="0"/>
              <a:t> it</a:t>
            </a:r>
            <a:r>
              <a:rPr lang="en-US" sz="1200" dirty="0" smtClean="0"/>
              <a:t> hasn’t been used for the study of rare isotope production,</a:t>
            </a:r>
            <a:r>
              <a:rPr lang="en-US" sz="1200" baseline="0" dirty="0" smtClean="0"/>
              <a:t> whereas</a:t>
            </a:r>
            <a:r>
              <a:rPr lang="en-US" sz="1200" dirty="0" smtClean="0"/>
              <a:t> </a:t>
            </a:r>
            <a:r>
              <a:rPr lang="en-US" sz="1200" i="1" dirty="0" smtClean="0"/>
              <a:t>ABLA07</a:t>
            </a:r>
            <a:r>
              <a:rPr lang="en-US" sz="1200" dirty="0" smtClean="0"/>
              <a:t> is used extensively in the rare isotope community, and is the second part of the abrasion-ablation code </a:t>
            </a:r>
            <a:r>
              <a:rPr lang="en-US" sz="1200" i="1" dirty="0" smtClean="0"/>
              <a:t>ABRABLA07</a:t>
            </a:r>
            <a:r>
              <a:rPr lang="en-US" sz="12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We run the </a:t>
            </a:r>
            <a:r>
              <a:rPr lang="en-US" sz="1200" i="1" dirty="0" err="1" smtClean="0"/>
              <a:t>BeAGLE</a:t>
            </a:r>
            <a:r>
              <a:rPr lang="en-US" sz="1200" dirty="0" smtClean="0"/>
              <a:t> events though both these codes and compare the results.</a:t>
            </a:r>
          </a:p>
          <a:p>
            <a:pPr algn="ctr"/>
            <a:endParaRPr lang="en-US" sz="1200" dirty="0" smtClean="0"/>
          </a:p>
          <a:p>
            <a:pPr algn="ctr"/>
            <a:endParaRPr lang="en-US" sz="1200" u="sng" dirty="0" smtClean="0"/>
          </a:p>
          <a:p>
            <a:pPr algn="ctr"/>
            <a:endParaRPr lang="en-US" sz="1200" dirty="0" smtClean="0"/>
          </a:p>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10</a:t>
            </a:fld>
            <a:endParaRPr lang="en-US"/>
          </a:p>
        </p:txBody>
      </p:sp>
    </p:spTree>
    <p:extLst>
      <p:ext uri="{BB962C8B-B14F-4D97-AF65-F5344CB8AC3E}">
        <p14:creationId xmlns:p14="http://schemas.microsoft.com/office/powerpoint/2010/main" val="43170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if we look at the isotopes created in this high energy decay, we can see that FLUKA and ABLA07 give us very similar distributions.</a:t>
            </a:r>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11</a:t>
            </a:fld>
            <a:endParaRPr lang="en-US"/>
          </a:p>
        </p:txBody>
      </p:sp>
    </p:spTree>
    <p:extLst>
      <p:ext uri="{BB962C8B-B14F-4D97-AF65-F5344CB8AC3E}">
        <p14:creationId xmlns:p14="http://schemas.microsoft.com/office/powerpoint/2010/main" val="178303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that the majority of these isotopes fall into one of these two regions, the excited intermediate nucleus either decays into one larger product, which would fall into the evaporation region, or into two smaller products which would be the fission region. </a:t>
            </a:r>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12</a:t>
            </a:fld>
            <a:endParaRPr lang="en-US"/>
          </a:p>
        </p:txBody>
      </p:sp>
    </p:spTree>
    <p:extLst>
      <p:ext uri="{BB962C8B-B14F-4D97-AF65-F5344CB8AC3E}">
        <p14:creationId xmlns:p14="http://schemas.microsoft.com/office/powerpoint/2010/main" val="22620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the</a:t>
            </a:r>
            <a:r>
              <a:rPr lang="en-US" baseline="0" dirty="0" smtClean="0"/>
              <a:t> yield of all isotopes produced of various elements, we can see that FLUKA and ABLA07 give incredibly similar results, with some discrepancies at the tails. Overall these two programs are in agreement and shows that FLUKA can be relied upon for simulations of rare isotopes. </a:t>
            </a:r>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13</a:t>
            </a:fld>
            <a:endParaRPr lang="en-US"/>
          </a:p>
        </p:txBody>
      </p:sp>
    </p:spTree>
    <p:extLst>
      <p:ext uri="{BB962C8B-B14F-4D97-AF65-F5344CB8AC3E}">
        <p14:creationId xmlns:p14="http://schemas.microsoft.com/office/powerpoint/2010/main" val="197422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the previous analysis was for 10 million events, however we’re going to need to simulate much more than that.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a:t>
            </a:r>
            <a:r>
              <a:rPr lang="en-US" baseline="0" dirty="0" smtClean="0"/>
              <a:t> used a </a:t>
            </a:r>
            <a:r>
              <a:rPr lang="en-US" i="1" dirty="0" smtClean="0"/>
              <a:t>pythia6</a:t>
            </a:r>
            <a:r>
              <a:rPr lang="en-US" dirty="0" smtClean="0"/>
              <a:t> simulation to generate over the entire allowed kinematic phase space (i.e. all the way down to </a:t>
            </a:r>
            <a:r>
              <a:rPr lang="en-US" dirty="0" err="1" smtClean="0"/>
              <a:t>photoproduction</a:t>
            </a:r>
            <a:r>
              <a:rPr lang="en-US" dirty="0" smtClean="0"/>
              <a:t>), we saw that the total scattering cross section is about 100 </a:t>
            </a:r>
            <a:r>
              <a:rPr lang="el-GR" dirty="0" smtClean="0"/>
              <a:t>μ</a:t>
            </a:r>
            <a:r>
              <a:rPr lang="en-US" dirty="0" smtClean="0"/>
              <a:t>b. ASK WHAT</a:t>
            </a:r>
            <a:r>
              <a:rPr lang="en-US" baseline="0" dirty="0" smtClean="0"/>
              <a:t> ARE THESE UNITS apparently, they’re barns!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assume that </a:t>
            </a:r>
            <a:r>
              <a:rPr lang="en-US" dirty="0" smtClean="0"/>
              <a:t>we collect 10 fb</a:t>
            </a:r>
            <a:r>
              <a:rPr lang="en-US" baseline="30000" dirty="0" smtClean="0"/>
              <a:t>-1</a:t>
            </a:r>
            <a:r>
              <a:rPr lang="en-US" dirty="0" smtClean="0"/>
              <a:t> integrated luminosity per year and that</a:t>
            </a:r>
            <a:r>
              <a:rPr lang="en-US" baseline="0" dirty="0" smtClean="0"/>
              <a:t> </a:t>
            </a:r>
            <a:r>
              <a:rPr lang="en-US" dirty="0" smtClean="0"/>
              <a:t>the production of isotopes is independent of the kinematics,</a:t>
            </a:r>
            <a:r>
              <a:rPr lang="en-US" baseline="0" dirty="0" smtClean="0"/>
              <a:t> this means that we can roughly assume that 10 million events corresponds to about 5 minutes run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Generating over a billion events with </a:t>
            </a:r>
            <a:r>
              <a:rPr lang="en-US" baseline="0" dirty="0" err="1" smtClean="0"/>
              <a:t>BeAGLE</a:t>
            </a:r>
            <a:r>
              <a:rPr lang="en-US" baseline="0" dirty="0" smtClean="0"/>
              <a:t> can become computationally expensive.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decay isotopes only care about the intermediate nucleus A, </a:t>
            </a:r>
            <a:r>
              <a:rPr lang="en-US" baseline="0" dirty="0" err="1" smtClean="0"/>
              <a:t>Z,and</a:t>
            </a:r>
            <a:r>
              <a:rPr lang="en-US" baseline="0" dirty="0" smtClean="0"/>
              <a:t> excitation energy (</a:t>
            </a:r>
            <a:r>
              <a:rPr lang="en-US" baseline="0" dirty="0" err="1" smtClean="0"/>
              <a:t>Eexc</a:t>
            </a:r>
            <a:r>
              <a:rPr lang="en-US" baseline="0" dirty="0" smtClean="0"/>
              <a:t>). We can create a basic parameterization of the </a:t>
            </a:r>
            <a:r>
              <a:rPr lang="en-US" baseline="0" dirty="0" err="1" smtClean="0"/>
              <a:t>BeAGLE</a:t>
            </a:r>
            <a:r>
              <a:rPr lang="en-US" baseline="0" dirty="0" smtClean="0"/>
              <a:t> intermediate isotope production and then use that when simulating the fission/evaporation and subsequent gamma de-excitation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14</a:t>
            </a:fld>
            <a:endParaRPr lang="en-US"/>
          </a:p>
        </p:txBody>
      </p:sp>
    </p:spTree>
    <p:extLst>
      <p:ext uri="{BB962C8B-B14F-4D97-AF65-F5344CB8AC3E}">
        <p14:creationId xmlns:p14="http://schemas.microsoft.com/office/powerpoint/2010/main" val="201083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Fortunately</a:t>
            </a:r>
            <a:r>
              <a:rPr lang="en-US" dirty="0" smtClean="0"/>
              <a:t>,</a:t>
            </a:r>
            <a:r>
              <a:rPr lang="en-US" baseline="0" dirty="0" smtClean="0"/>
              <a:t> decay isotopes only care about A, Z, and E*</a:t>
            </a:r>
            <a:r>
              <a:rPr lang="en-US" dirty="0" smtClean="0"/>
              <a:t> of excited residual nucleus</a:t>
            </a:r>
            <a:r>
              <a:rPr lang="en-US" baseline="0" dirty="0" smtClean="0"/>
              <a:t>. We can create a basic parameterization of the </a:t>
            </a:r>
            <a:r>
              <a:rPr lang="en-US" baseline="0" dirty="0" err="1" smtClean="0"/>
              <a:t>BeAGLE</a:t>
            </a:r>
            <a:r>
              <a:rPr lang="en-US" baseline="0" dirty="0" smtClean="0"/>
              <a:t> intermediate isotope production and</a:t>
            </a:r>
            <a:r>
              <a:rPr lang="en-US" dirty="0" smtClean="0"/>
              <a:t> use that.</a:t>
            </a:r>
          </a:p>
          <a:p>
            <a:endParaRPr lang="en-US" dirty="0" smtClean="0"/>
          </a:p>
          <a:p>
            <a:r>
              <a:rPr lang="en-US" dirty="0" smtClean="0"/>
              <a:t>To</a:t>
            </a:r>
            <a:r>
              <a:rPr lang="en-US" baseline="0" dirty="0" smtClean="0"/>
              <a:t> compare our parameterized distribution for high statistics to the full </a:t>
            </a:r>
            <a:r>
              <a:rPr lang="en-US" baseline="0" dirty="0" err="1" smtClean="0"/>
              <a:t>BeAGLE</a:t>
            </a:r>
            <a:r>
              <a:rPr lang="en-US" baseline="0" dirty="0" smtClean="0"/>
              <a:t> simulation, we can compare the isotopes created in the high energy decay as simulated by ABLA, using the input from the </a:t>
            </a:r>
            <a:r>
              <a:rPr lang="en-US" baseline="0" dirty="0" err="1" smtClean="0"/>
              <a:t>BeAGLE</a:t>
            </a:r>
            <a:r>
              <a:rPr lang="en-US" baseline="0" dirty="0" smtClean="0"/>
              <a:t> results and the parameterized method. Here we can see that the results are very consistent, suggesting that this is a viable tool to run events in the numbers we need. </a:t>
            </a:r>
          </a:p>
          <a:p>
            <a:endParaRPr lang="en-US" baseline="0" dirty="0" smtClean="0"/>
          </a:p>
          <a:p>
            <a:r>
              <a:rPr lang="en-US" dirty="0" smtClean="0"/>
              <a:t>ASK:</a:t>
            </a:r>
            <a:r>
              <a:rPr lang="en-US" baseline="0" dirty="0" smtClean="0"/>
              <a:t> IS THIS FOR U238 OR PB208?</a:t>
            </a:r>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15</a:t>
            </a:fld>
            <a:endParaRPr lang="en-US"/>
          </a:p>
        </p:txBody>
      </p:sp>
    </p:spTree>
    <p:extLst>
      <p:ext uri="{BB962C8B-B14F-4D97-AF65-F5344CB8AC3E}">
        <p14:creationId xmlns:p14="http://schemas.microsoft.com/office/powerpoint/2010/main" val="10092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same parametrization, we can look at</a:t>
            </a:r>
            <a:r>
              <a:rPr lang="en-US" baseline="0" dirty="0" smtClean="0"/>
              <a:t> how the decay products distribution changes as we increase the number of simulated events from 10 million to 100 million. We can see on the left graph that the distribution using the parametrization is almost identical to that of the distribution using </a:t>
            </a:r>
            <a:r>
              <a:rPr lang="en-US" baseline="0" dirty="0" err="1" smtClean="0"/>
              <a:t>BeAGLE</a:t>
            </a:r>
            <a:r>
              <a:rPr lang="en-US" baseline="0" dirty="0" smtClean="0"/>
              <a:t>, and on the left we can see that when we expand to 100 million events the same basic shape stays the same, but we see a much higher yield. </a:t>
            </a:r>
          </a:p>
          <a:p>
            <a:endParaRPr lang="en-US" baseline="0" dirty="0" smtClean="0"/>
          </a:p>
          <a:p>
            <a:endParaRPr lang="en-US" baseline="0" dirty="0" smtClean="0"/>
          </a:p>
          <a:p>
            <a:r>
              <a:rPr lang="en-US" baseline="0" dirty="0" smtClean="0"/>
              <a:t>Is it notable that it’s fuller on the fringes of the evaporation region?</a:t>
            </a:r>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16</a:t>
            </a:fld>
            <a:endParaRPr lang="en-US"/>
          </a:p>
        </p:txBody>
      </p:sp>
    </p:spTree>
    <p:extLst>
      <p:ext uri="{BB962C8B-B14F-4D97-AF65-F5344CB8AC3E}">
        <p14:creationId xmlns:p14="http://schemas.microsoft.com/office/powerpoint/2010/main" val="1287551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analyze the detection</a:t>
            </a:r>
            <a:r>
              <a:rPr lang="en-US" baseline="0" dirty="0" smtClean="0"/>
              <a:t> of these decay particles, we used the software Fun4All to simulate the trackers, detectors, and magnets in far forward region. As I mentioned before, we’re interested in both IR6 and IR8. The main difference between these two regions is that IR8 has a second set of roman pot detectors, and this second focus could have some significant advantages when it comes to detection. </a:t>
            </a:r>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17</a:t>
            </a:fld>
            <a:endParaRPr lang="en-US"/>
          </a:p>
        </p:txBody>
      </p:sp>
    </p:spTree>
    <p:extLst>
      <p:ext uri="{BB962C8B-B14F-4D97-AF65-F5344CB8AC3E}">
        <p14:creationId xmlns:p14="http://schemas.microsoft.com/office/powerpoint/2010/main" val="176540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calculate the exclusion</a:t>
            </a:r>
            <a:r>
              <a:rPr lang="en-US" baseline="0" dirty="0" smtClean="0"/>
              <a:t> area at the roman pots of the two interaction regions. </a:t>
            </a:r>
            <a:r>
              <a:rPr lang="en-US" dirty="0" smtClean="0"/>
              <a:t>This</a:t>
            </a:r>
            <a:r>
              <a:rPr lang="en-US" baseline="0" dirty="0" smtClean="0"/>
              <a:t> depends primarily on this beta function of the various interaction regions at the first roman pot. The second focus of IR8 means that it’s beta function is small, which means that it has a much smaller exclusion area.</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3897797-985A-B240-86C3-D3083323B6DD}" type="slidenum">
              <a:rPr lang="en-US" smtClean="0"/>
              <a:t>18</a:t>
            </a:fld>
            <a:endParaRPr lang="en-US"/>
          </a:p>
        </p:txBody>
      </p:sp>
    </p:spTree>
    <p:extLst>
      <p:ext uri="{BB962C8B-B14F-4D97-AF65-F5344CB8AC3E}">
        <p14:creationId xmlns:p14="http://schemas.microsoft.com/office/powerpoint/2010/main" val="56808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we can look at the acceptance</a:t>
            </a:r>
            <a:r>
              <a:rPr lang="en-US" b="0" baseline="0" dirty="0" smtClean="0"/>
              <a:t> of Roman Pots of all individual known and potential isotopes that come from a combined NNDC and LISE++ database. We assume here a RP position resolution of 10-100 microns. We can see that Isotopes with the same Z are well separated according to their mass, which shows </a:t>
            </a:r>
            <a:r>
              <a:rPr lang="en-US" b="0" dirty="0" smtClean="0"/>
              <a:t>that a large fraction of the potential isotopes can be accepted and correctly identified using the position at the RP.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a:t>
            </a:r>
            <a:r>
              <a:rPr lang="en-US" b="0" baseline="0" dirty="0" smtClean="0"/>
              <a:t> can see here that IR8 obviously has a much higher acceptance rate, however the rest of the detection analysis shown here is done in IR6 because the layout for IR8 isn’t entirely finalized.</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a:p>
        </p:txBody>
      </p:sp>
      <p:sp>
        <p:nvSpPr>
          <p:cNvPr id="4" name="Slide Number Placeholder 3"/>
          <p:cNvSpPr>
            <a:spLocks noGrp="1"/>
          </p:cNvSpPr>
          <p:nvPr>
            <p:ph type="sldNum" sz="quarter" idx="10"/>
          </p:nvPr>
        </p:nvSpPr>
        <p:spPr/>
        <p:txBody>
          <a:bodyPr/>
          <a:lstStyle/>
          <a:p>
            <a:fld id="{07F8CE15-E940-7E4D-83F7-D10FE0548D6D}" type="slidenum">
              <a:rPr lang="en-US" smtClean="0"/>
              <a:t>19</a:t>
            </a:fld>
            <a:endParaRPr lang="en-US"/>
          </a:p>
        </p:txBody>
      </p:sp>
    </p:spTree>
    <p:extLst>
      <p:ext uri="{BB962C8B-B14F-4D97-AF65-F5344CB8AC3E}">
        <p14:creationId xmlns:p14="http://schemas.microsoft.com/office/powerpoint/2010/main" val="111540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some</a:t>
            </a:r>
            <a:r>
              <a:rPr lang="en-US" baseline="0" dirty="0" smtClean="0"/>
              <a:t> of the questions we’re hoping to answer with this research include:</a:t>
            </a:r>
            <a:endParaRPr lang="en-US" dirty="0" smtClean="0"/>
          </a:p>
          <a:p>
            <a:endParaRPr lang="en-US" dirty="0" smtClean="0"/>
          </a:p>
          <a:p>
            <a:r>
              <a:rPr lang="en-US" dirty="0" smtClean="0"/>
              <a:t>Can we use high-energy electron-heavy nucleus scattering at the future EIC to produce undiscovered and rare isotopes?</a:t>
            </a:r>
          </a:p>
          <a:p>
            <a:endParaRPr lang="en-US" dirty="0" smtClean="0"/>
          </a:p>
          <a:p>
            <a:r>
              <a:rPr lang="en-US" dirty="0" smtClean="0"/>
              <a:t>Can we go on to detect and correctly identify the produced exotic nuclei? Can we also study the level structure of the nuclei by detecting the decay photons? What requirements does this place on the far-forward detection area?</a:t>
            </a:r>
          </a:p>
          <a:p>
            <a:endParaRPr lang="en-US" dirty="0" smtClean="0"/>
          </a:p>
          <a:p>
            <a:r>
              <a:rPr lang="en-US" dirty="0" smtClean="0"/>
              <a:t>If we can produce, detect, and identify exotic nuclei at the EIC, how can these results complement the work being done concurrently at dedicated rare isotope facilities such as FRIB?</a:t>
            </a:r>
          </a:p>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2</a:t>
            </a:fld>
            <a:endParaRPr lang="en-US"/>
          </a:p>
        </p:txBody>
      </p:sp>
    </p:spTree>
    <p:extLst>
      <p:ext uri="{BB962C8B-B14F-4D97-AF65-F5344CB8AC3E}">
        <p14:creationId xmlns:p14="http://schemas.microsoft.com/office/powerpoint/2010/main" val="109255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plot</a:t>
            </a:r>
            <a:r>
              <a:rPr lang="en-US" baseline="0" dirty="0" smtClean="0"/>
              <a:t> here</a:t>
            </a:r>
            <a:r>
              <a:rPr lang="en-US" dirty="0" smtClean="0"/>
              <a:t> suggests that at low angles, daughter isotopes of the residual nucleus will have per-nucleon momenta very close</a:t>
            </a:r>
            <a:r>
              <a:rPr lang="en-US" baseline="0" dirty="0" smtClean="0"/>
              <a:t> </a:t>
            </a:r>
            <a:r>
              <a:rPr lang="en-US" dirty="0" smtClean="0"/>
              <a:t>to the incoming ion beam momentum and a very small scattering angles with respect to the ion beam.</a:t>
            </a:r>
            <a:r>
              <a:rPr lang="en-US" baseline="0" dirty="0" smtClean="0"/>
              <a:t> With this assumption, </a:t>
            </a:r>
            <a:endParaRPr lang="en-US" dirty="0" smtClean="0"/>
          </a:p>
          <a:p>
            <a:endParaRPr lang="en-US" dirty="0" smtClean="0"/>
          </a:p>
          <a:p>
            <a:r>
              <a:rPr lang="en-US" dirty="0" smtClean="0"/>
              <a:t>We can reconstruct the initial kinematics</a:t>
            </a:r>
            <a:r>
              <a:rPr lang="en-US" baseline="0" dirty="0" smtClean="0"/>
              <a:t> of the isotope using this reconstruction matrix, and we can use that reconstructed rigidity and this relationship shown here to reconstruct the A/Z ratio of the </a:t>
            </a:r>
            <a:r>
              <a:rPr lang="en-US" baseline="0" dirty="0" err="1" smtClean="0"/>
              <a:t>indivual</a:t>
            </a:r>
            <a:r>
              <a:rPr lang="en-US" baseline="0" dirty="0" smtClean="0"/>
              <a:t> isotope. </a:t>
            </a:r>
          </a:p>
          <a:p>
            <a:endParaRPr lang="en-US" baseline="0" dirty="0" smtClean="0"/>
          </a:p>
          <a:p>
            <a:r>
              <a:rPr lang="en-US" dirty="0" smtClean="0"/>
              <a:t>If we assume assume that the charge of the isotope (Z) can</a:t>
            </a:r>
            <a:r>
              <a:rPr lang="en-US" baseline="0" dirty="0" smtClean="0"/>
              <a:t> be determined using a ZDC detector behind the roman pot, then this would allow us to calculate the A and identify the isotope.</a:t>
            </a:r>
          </a:p>
          <a:p>
            <a:endParaRPr lang="en-US" baseline="0" dirty="0" smtClean="0"/>
          </a:p>
          <a:p>
            <a:endParaRPr lang="en-US" baseline="0" dirty="0" smtClean="0"/>
          </a:p>
          <a:p>
            <a:endParaRPr lang="en-US" baseline="0" dirty="0" smtClean="0"/>
          </a:p>
          <a:p>
            <a:r>
              <a:rPr lang="en-US" dirty="0" smtClean="0"/>
              <a:t>A thin (few mm thick) quartz bar can be placed in the RPs at the second focus behind the tracker to determine Z</a:t>
            </a:r>
            <a:r>
              <a:rPr lang="en-US" baseline="30000" dirty="0" smtClean="0"/>
              <a:t>2</a:t>
            </a:r>
            <a:r>
              <a:rPr lang="en-US" dirty="0" smtClean="0"/>
              <a:t>. The quartz bar would be perpendicular to the beam, extended along the dispersive (x) direction. The number of Cherenkov photons produced will be quite large, and the challenge will be to measure the photons with high enough precision.</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23</a:t>
            </a:fld>
            <a:endParaRPr lang="en-US"/>
          </a:p>
        </p:txBody>
      </p:sp>
    </p:spTree>
    <p:extLst>
      <p:ext uri="{BB962C8B-B14F-4D97-AF65-F5344CB8AC3E}">
        <p14:creationId xmlns:p14="http://schemas.microsoft.com/office/powerpoint/2010/main" val="1923733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24</a:t>
            </a:fld>
            <a:endParaRPr lang="en-US"/>
          </a:p>
        </p:txBody>
      </p:sp>
    </p:spTree>
    <p:extLst>
      <p:ext uri="{BB962C8B-B14F-4D97-AF65-F5344CB8AC3E}">
        <p14:creationId xmlns:p14="http://schemas.microsoft.com/office/powerpoint/2010/main" val="669726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 for this [the poor results in the fission region] is the result of our initial assumption of </a:t>
            </a:r>
            <a:r>
              <a:rPr lang="en-US" baseline="0" dirty="0" err="1" smtClean="0"/>
              <a:t>P_n</a:t>
            </a:r>
            <a:r>
              <a:rPr lang="en-US" baseline="0" dirty="0" smtClean="0"/>
              <a:t> = </a:t>
            </a:r>
            <a:r>
              <a:rPr lang="en-US" baseline="0" dirty="0" err="1" smtClean="0"/>
              <a:t>P_beam</a:t>
            </a:r>
            <a:r>
              <a:rPr lang="en-US" baseline="0" dirty="0" smtClean="0"/>
              <a:t> only holds for events in the evaporation region which have a smaller scattering angle. We’ve started working on using this relationship between scattering angle and momentum to more accurately reconstruct these isotopes.</a:t>
            </a:r>
          </a:p>
          <a:p>
            <a:endParaRPr lang="en-US" baseline="0" dirty="0" smtClean="0"/>
          </a:p>
          <a:p>
            <a:endParaRPr lang="en-US" baseline="0" dirty="0" smtClean="0"/>
          </a:p>
          <a:p>
            <a:r>
              <a:rPr lang="en-US" baseline="0" dirty="0" smtClean="0"/>
              <a:t>From Oleg: “</a:t>
            </a:r>
            <a:r>
              <a:rPr lang="en-US" sz="1200" b="0" i="0" kern="1200" dirty="0" smtClean="0">
                <a:solidFill>
                  <a:schemeClr val="tx1"/>
                </a:solidFill>
                <a:effectLst/>
                <a:latin typeface="+mn-lt"/>
                <a:ea typeface="+mn-ea"/>
                <a:cs typeface="+mn-cs"/>
              </a:rPr>
              <a:t>May be to mention the next? Two fission fragments are correlated in kinematics. With our knowledge of the production mechanism using machine learning it is possible to improve mass resolution.”</a:t>
            </a:r>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26</a:t>
            </a:fld>
            <a:endParaRPr lang="en-US"/>
          </a:p>
        </p:txBody>
      </p:sp>
    </p:spTree>
    <p:extLst>
      <p:ext uri="{BB962C8B-B14F-4D97-AF65-F5344CB8AC3E}">
        <p14:creationId xmlns:p14="http://schemas.microsoft.com/office/powerpoint/2010/main" val="1850399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27</a:t>
            </a:fld>
            <a:endParaRPr lang="en-US"/>
          </a:p>
        </p:txBody>
      </p:sp>
    </p:spTree>
    <p:extLst>
      <p:ext uri="{BB962C8B-B14F-4D97-AF65-F5344CB8AC3E}">
        <p14:creationId xmlns:p14="http://schemas.microsoft.com/office/powerpoint/2010/main" val="202493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EIC was not designed with rare isotope production in mind, rather it’s focus is [insert] </a:t>
            </a:r>
          </a:p>
          <a:p>
            <a:r>
              <a:rPr lang="en-US" baseline="0" dirty="0" smtClean="0"/>
              <a:t>ASK BARAK: WHAT’S A GOOD WAY TO SUMMURIZE THE MAIN GOAL OF THE EIC IN A REALLY SHORT AND SWEET COUPLE WORDS?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it has been theorized that it could also be useful when it comes to the study of exotic nuclei. As a result of the high energy nature of these collisions, </a:t>
            </a:r>
            <a:r>
              <a:rPr lang="en-US" sz="1200" b="0" baseline="0" dirty="0" smtClean="0">
                <a:solidFill>
                  <a:srgbClr val="7030A0"/>
                </a:solidFill>
              </a:rPr>
              <a:t>m</a:t>
            </a:r>
            <a:r>
              <a:rPr lang="en-US" sz="1200" b="0" dirty="0" smtClean="0">
                <a:solidFill>
                  <a:srgbClr val="7030A0"/>
                </a:solidFill>
              </a:rPr>
              <a:t>any of the de-excitation photons will be Lorentz upshifted to energies much larger than background photons present in the detector area. This will allow for clean detection/identification of these photons, </a:t>
            </a:r>
            <a:endParaRPr lang="en-US" sz="1200" b="0" baseline="0" dirty="0" smtClean="0">
              <a:solidFill>
                <a:srgbClr val="7030A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7030A0"/>
                </a:solidFill>
              </a:rPr>
              <a:t>These studies would be a survey-type experiment, where we could collect data from all these different exotic at once and then analyze, rather than needing to fine-tune for precise measurements.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7030A0"/>
                </a:solidFill>
              </a:rPr>
              <a:t> </a:t>
            </a:r>
            <a:endParaRPr lang="en-US" dirty="0" smtClean="0"/>
          </a:p>
        </p:txBody>
      </p:sp>
      <p:sp>
        <p:nvSpPr>
          <p:cNvPr id="4" name="Slide Number Placeholder 3"/>
          <p:cNvSpPr>
            <a:spLocks noGrp="1"/>
          </p:cNvSpPr>
          <p:nvPr>
            <p:ph type="sldNum" sz="quarter" idx="10"/>
          </p:nvPr>
        </p:nvSpPr>
        <p:spPr/>
        <p:txBody>
          <a:bodyPr/>
          <a:lstStyle/>
          <a:p>
            <a:fld id="{53897797-985A-B240-86C3-D3083323B6DD}" type="slidenum">
              <a:rPr lang="en-US" smtClean="0"/>
              <a:t>3</a:t>
            </a:fld>
            <a:endParaRPr lang="en-US"/>
          </a:p>
        </p:txBody>
      </p:sp>
    </p:spTree>
    <p:extLst>
      <p:ext uri="{BB962C8B-B14F-4D97-AF65-F5344CB8AC3E}">
        <p14:creationId xmlns:p14="http://schemas.microsoft.com/office/powerpoint/2010/main" val="26675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currently looking at two</a:t>
            </a:r>
            <a:r>
              <a:rPr lang="en-US" baseline="0" dirty="0" smtClean="0"/>
              <a:t> potential interaction regions: IR6 and IR8.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IR6 was designed to meet the physics requirements of the White Paper, while the design for IR8 is still being finalized. When discussing the </a:t>
            </a:r>
            <a:r>
              <a:rPr lang="en-US" dirty="0" smtClean="0"/>
              <a:t>pre-conceptual layout for IR8, the 2022 EIC Detector Proposal Advisory Panel report specifically</a:t>
            </a:r>
            <a:r>
              <a:rPr lang="en-US" baseline="0" dirty="0" smtClean="0"/>
              <a:t> mentions the possibility </a:t>
            </a:r>
            <a:r>
              <a:rPr lang="en-US" dirty="0" smtClean="0"/>
              <a:t>for a program of low-background gamma spectroscopy with rare isotopes in the beam fragments</a:t>
            </a:r>
            <a:r>
              <a:rPr lang="en-US" baseline="0" dirty="0" smtClean="0"/>
              <a:t>, the specifics of which I’ll return to later in this talk.</a:t>
            </a:r>
            <a:endParaRPr lang="en-US" dirty="0" smtClean="0"/>
          </a:p>
        </p:txBody>
      </p:sp>
      <p:sp>
        <p:nvSpPr>
          <p:cNvPr id="4" name="Slide Number Placeholder 3"/>
          <p:cNvSpPr>
            <a:spLocks noGrp="1"/>
          </p:cNvSpPr>
          <p:nvPr>
            <p:ph type="sldNum" sz="quarter" idx="10"/>
          </p:nvPr>
        </p:nvSpPr>
        <p:spPr/>
        <p:txBody>
          <a:bodyPr/>
          <a:lstStyle/>
          <a:p>
            <a:fld id="{53897797-985A-B240-86C3-D3083323B6DD}" type="slidenum">
              <a:rPr lang="en-US" smtClean="0"/>
              <a:t>4</a:t>
            </a:fld>
            <a:endParaRPr lang="en-US"/>
          </a:p>
        </p:txBody>
      </p:sp>
    </p:spTree>
    <p:extLst>
      <p:ext uri="{BB962C8B-B14F-4D97-AF65-F5344CB8AC3E}">
        <p14:creationId xmlns:p14="http://schemas.microsoft.com/office/powerpoint/2010/main" val="11681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smtClean="0"/>
              <a:t>Explain</a:t>
            </a:r>
            <a:r>
              <a:rPr lang="en-US" baseline="0" dirty="0" smtClean="0"/>
              <a:t> Process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solidFill>
                <a:schemeClr val="tx1"/>
              </a:solidFill>
            </a:endParaRPr>
          </a:p>
          <a:p>
            <a:pPr marL="342900" indent="-3429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7F8CE15-E940-7E4D-83F7-D10FE0548D6D}" type="slidenum">
              <a:rPr lang="en-US" smtClean="0"/>
              <a:t>5</a:t>
            </a:fld>
            <a:endParaRPr lang="en-US"/>
          </a:p>
        </p:txBody>
      </p:sp>
    </p:spTree>
    <p:extLst>
      <p:ext uri="{BB962C8B-B14F-4D97-AF65-F5344CB8AC3E}">
        <p14:creationId xmlns:p14="http://schemas.microsoft.com/office/powerpoint/2010/main" val="213882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solidFill>
                  <a:srgbClr val="7030A0"/>
                </a:solidFill>
              </a:rPr>
              <a:t>So where the EIC</a:t>
            </a:r>
            <a:r>
              <a:rPr lang="en-US" sz="1200" b="0" baseline="0" dirty="0" smtClean="0">
                <a:solidFill>
                  <a:srgbClr val="7030A0"/>
                </a:solidFill>
              </a:rPr>
              <a:t> can potentially contribute would be in the Gamma de-excitation region, t</a:t>
            </a:r>
            <a:r>
              <a:rPr lang="en-US" sz="1200" b="0" dirty="0" smtClean="0">
                <a:solidFill>
                  <a:srgbClr val="7030A0"/>
                </a:solidFill>
              </a:rPr>
              <a:t>he ground-state isotopes will be at</a:t>
            </a:r>
            <a:r>
              <a:rPr lang="en-US" sz="1200" b="0" baseline="0" dirty="0" smtClean="0">
                <a:solidFill>
                  <a:srgbClr val="7030A0"/>
                </a:solidFill>
              </a:rPr>
              <a:t> an energy of around </a:t>
            </a:r>
            <a:r>
              <a:rPr lang="en-US" sz="1200" b="0" dirty="0" smtClean="0">
                <a:solidFill>
                  <a:srgbClr val="7030A0"/>
                </a:solidFill>
              </a:rPr>
              <a:t>105</a:t>
            </a:r>
            <a:r>
              <a:rPr lang="en-US" sz="1200" b="0" baseline="0" dirty="0" smtClean="0">
                <a:solidFill>
                  <a:srgbClr val="7030A0"/>
                </a:solidFill>
              </a:rPr>
              <a:t> to 110</a:t>
            </a:r>
            <a:r>
              <a:rPr lang="en-US" sz="1200" b="0" dirty="0" smtClean="0">
                <a:solidFill>
                  <a:srgbClr val="7030A0"/>
                </a:solidFill>
              </a:rPr>
              <a:t> GeV</a:t>
            </a:r>
            <a:r>
              <a:rPr lang="en-US" sz="1200" b="0" baseline="0" dirty="0" smtClean="0">
                <a:solidFill>
                  <a:srgbClr val="7030A0"/>
                </a:solidFill>
              </a:rPr>
              <a:t> per </a:t>
            </a:r>
            <a:r>
              <a:rPr lang="en-US" sz="1200" b="0" dirty="0" smtClean="0">
                <a:solidFill>
                  <a:srgbClr val="7030A0"/>
                </a:solidFill>
              </a:rPr>
              <a:t>nucleon. The time dilation effect will allow for possible direct detection for lifetimes &gt;1ns,</a:t>
            </a:r>
            <a:r>
              <a:rPr lang="en-US" sz="1200" b="0" baseline="0" dirty="0" smtClean="0">
                <a:solidFill>
                  <a:srgbClr val="7030A0"/>
                </a:solidFill>
              </a:rPr>
              <a:t> and this direct detection can be useful in the study of the isotopes level-structure.</a:t>
            </a:r>
            <a:endParaRPr lang="en-US" sz="1200" b="0" dirty="0" smtClean="0">
              <a:solidFill>
                <a:srgbClr val="7030A0"/>
              </a:solidFill>
            </a:endParaRPr>
          </a:p>
        </p:txBody>
      </p:sp>
      <p:sp>
        <p:nvSpPr>
          <p:cNvPr id="4" name="Slide Number Placeholder 3"/>
          <p:cNvSpPr>
            <a:spLocks noGrp="1"/>
          </p:cNvSpPr>
          <p:nvPr>
            <p:ph type="sldNum" sz="quarter" idx="10"/>
          </p:nvPr>
        </p:nvSpPr>
        <p:spPr/>
        <p:txBody>
          <a:bodyPr/>
          <a:lstStyle/>
          <a:p>
            <a:fld id="{07F8CE15-E940-7E4D-83F7-D10FE0548D6D}" type="slidenum">
              <a:rPr lang="en-US" smtClean="0"/>
              <a:t>6</a:t>
            </a:fld>
            <a:endParaRPr lang="en-US"/>
          </a:p>
        </p:txBody>
      </p:sp>
    </p:spTree>
    <p:extLst>
      <p:ext uri="{BB962C8B-B14F-4D97-AF65-F5344CB8AC3E}">
        <p14:creationId xmlns:p14="http://schemas.microsoft.com/office/powerpoint/2010/main" val="154327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a:t>
            </a:r>
            <a:r>
              <a:rPr lang="en-US" baseline="0" dirty="0" smtClean="0"/>
              <a:t> software </a:t>
            </a:r>
            <a:r>
              <a:rPr lang="en-US" baseline="0" dirty="0" err="1" smtClean="0"/>
              <a:t>BeAGLE</a:t>
            </a:r>
            <a:r>
              <a:rPr lang="en-US" baseline="0" dirty="0" smtClean="0"/>
              <a:t> to simulate the intra-nuclear cascade and give us the A, Z, and Excitation energy of all isotopes created in 10 million events. </a:t>
            </a:r>
          </a:p>
          <a:p>
            <a:endParaRPr lang="en-US" baseline="0" dirty="0" smtClean="0"/>
          </a:p>
        </p:txBody>
      </p:sp>
      <p:sp>
        <p:nvSpPr>
          <p:cNvPr id="4" name="Slide Number Placeholder 3"/>
          <p:cNvSpPr>
            <a:spLocks noGrp="1"/>
          </p:cNvSpPr>
          <p:nvPr>
            <p:ph type="sldNum" sz="quarter" idx="10"/>
          </p:nvPr>
        </p:nvSpPr>
        <p:spPr/>
        <p:txBody>
          <a:bodyPr/>
          <a:lstStyle/>
          <a:p>
            <a:fld id="{53897797-985A-B240-86C3-D3083323B6DD}" type="slidenum">
              <a:rPr lang="en-US" smtClean="0"/>
              <a:t>7</a:t>
            </a:fld>
            <a:endParaRPr lang="en-US"/>
          </a:p>
        </p:txBody>
      </p:sp>
    </p:spTree>
    <p:extLst>
      <p:ext uri="{BB962C8B-B14F-4D97-AF65-F5344CB8AC3E}">
        <p14:creationId xmlns:p14="http://schemas.microsoft.com/office/powerpoint/2010/main" val="214714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can see all the different isotopes created in those 10 million events, with the N</a:t>
            </a:r>
            <a:r>
              <a:rPr lang="en-US" baseline="0" dirty="0" smtClean="0"/>
              <a:t> on the X axis and Z on the Y axis, for the Uranium 238 ion beam. </a:t>
            </a:r>
          </a:p>
          <a:p>
            <a:r>
              <a:rPr lang="en-US" baseline="0" dirty="0" smtClean="0"/>
              <a:t>The red lines show a baseline of all the different types of isotopes that have abraded the same total number of nucleons. </a:t>
            </a:r>
          </a:p>
          <a:p>
            <a:endParaRPr lang="en-US" baseline="0" dirty="0" smtClean="0"/>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8</a:t>
            </a:fld>
            <a:endParaRPr lang="en-US"/>
          </a:p>
        </p:txBody>
      </p:sp>
    </p:spTree>
    <p:extLst>
      <p:ext uri="{BB962C8B-B14F-4D97-AF65-F5344CB8AC3E}">
        <p14:creationId xmlns:p14="http://schemas.microsoft.com/office/powerpoint/2010/main" val="133167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a there’s a very</a:t>
            </a:r>
            <a:r>
              <a:rPr lang="en-US" baseline="0" dirty="0" smtClean="0"/>
              <a:t> simple dependence when we look at the excitation energy of the residual nucleus as a function of how many nucleons were abraded. </a:t>
            </a:r>
          </a:p>
          <a:p>
            <a:r>
              <a:rPr lang="en-US" baseline="0" dirty="0" smtClean="0"/>
              <a:t>If we look at the relative production cross section as a function of </a:t>
            </a:r>
            <a:r>
              <a:rPr lang="en-US" baseline="0" dirty="0" err="1" smtClean="0"/>
              <a:t>dA</a:t>
            </a:r>
            <a:r>
              <a:rPr lang="en-US" baseline="0" dirty="0" smtClean="0"/>
              <a:t>, we can see an exponential dependence. </a:t>
            </a:r>
          </a:p>
          <a:p>
            <a:r>
              <a:rPr lang="en-US" baseline="0" dirty="0" smtClean="0"/>
              <a:t>And then if we look at the relative proportion of the number of neutrons and protons abraded, we can see a hypergeometric-like distribution.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7797-985A-B240-86C3-D3083323B6DD}" type="slidenum">
              <a:rPr lang="en-US" smtClean="0"/>
              <a:t>9</a:t>
            </a:fld>
            <a:endParaRPr lang="en-US"/>
          </a:p>
        </p:txBody>
      </p:sp>
    </p:spTree>
    <p:extLst>
      <p:ext uri="{BB962C8B-B14F-4D97-AF65-F5344CB8AC3E}">
        <p14:creationId xmlns:p14="http://schemas.microsoft.com/office/powerpoint/2010/main" val="19690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9B84A5-AE06-9943-AD0A-C95DDEDCA847}"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208949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B84A5-AE06-9943-AD0A-C95DDEDCA847}"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200603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B84A5-AE06-9943-AD0A-C95DDEDCA847}"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206052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B84A5-AE06-9943-AD0A-C95DDEDCA847}"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26354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9B84A5-AE06-9943-AD0A-C95DDEDCA847}"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12722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9B84A5-AE06-9943-AD0A-C95DDEDCA847}" type="datetimeFigureOut">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33359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9B84A5-AE06-9943-AD0A-C95DDEDCA847}" type="datetimeFigureOut">
              <a:rPr lang="en-US" smtClean="0"/>
              <a:t>5/19/22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188037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9B84A5-AE06-9943-AD0A-C95DDEDCA847}" type="datetimeFigureOut">
              <a:rPr lang="en-US" smtClean="0"/>
              <a:t>5/19/22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112835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B84A5-AE06-9943-AD0A-C95DDEDCA847}" type="datetimeFigureOut">
              <a:rPr lang="en-US" smtClean="0"/>
              <a:t>5/19/22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193073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B84A5-AE06-9943-AD0A-C95DDEDCA847}" type="datetimeFigureOut">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144051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B84A5-AE06-9943-AD0A-C95DDEDCA847}" type="datetimeFigureOut">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30B9A-7F64-F542-981E-9EA2788583CF}" type="slidenum">
              <a:rPr lang="en-US" smtClean="0"/>
              <a:t>‹#›</a:t>
            </a:fld>
            <a:endParaRPr lang="en-US"/>
          </a:p>
        </p:txBody>
      </p:sp>
    </p:spTree>
    <p:extLst>
      <p:ext uri="{BB962C8B-B14F-4D97-AF65-F5344CB8AC3E}">
        <p14:creationId xmlns:p14="http://schemas.microsoft.com/office/powerpoint/2010/main" val="39473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B84A5-AE06-9943-AD0A-C95DDEDCA847}" type="datetimeFigureOut">
              <a:rPr lang="en-US" smtClean="0"/>
              <a:t>5/19/22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30B9A-7F64-F542-981E-9EA2788583CF}" type="slidenum">
              <a:rPr lang="en-US" smtClean="0"/>
              <a:t>‹#›</a:t>
            </a:fld>
            <a:endParaRPr lang="en-US"/>
          </a:p>
        </p:txBody>
      </p:sp>
    </p:spTree>
    <p:extLst>
      <p:ext uri="{BB962C8B-B14F-4D97-AF65-F5344CB8AC3E}">
        <p14:creationId xmlns:p14="http://schemas.microsoft.com/office/powerpoint/2010/main" val="557726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4" Type="http://schemas.openxmlformats.org/officeDocument/2006/relationships/image" Target="../media/image14.tmp"/><Relationship Id="rId5" Type="http://schemas.openxmlformats.org/officeDocument/2006/relationships/image" Target="../media/image15.tmp"/><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4" Type="http://schemas.openxmlformats.org/officeDocument/2006/relationships/image" Target="../media/image14.tmp"/><Relationship Id="rId5" Type="http://schemas.openxmlformats.org/officeDocument/2006/relationships/image" Target="../media/image15.tmp"/><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4" Type="http://schemas.openxmlformats.org/officeDocument/2006/relationships/image" Target="../media/image17.tmp"/><Relationship Id="rId5" Type="http://schemas.openxmlformats.org/officeDocument/2006/relationships/image" Target="../media/image18.tmp"/><Relationship Id="rId6" Type="http://schemas.openxmlformats.org/officeDocument/2006/relationships/image" Target="../media/image19.tmp"/><Relationship Id="rId7" Type="http://schemas.openxmlformats.org/officeDocument/2006/relationships/image" Target="../media/image20.tmp"/><Relationship Id="rId8" Type="http://schemas.openxmlformats.org/officeDocument/2006/relationships/image" Target="../media/image21.tmp"/><Relationship Id="rId9" Type="http://schemas.openxmlformats.org/officeDocument/2006/relationships/image" Target="../media/image22.tmp"/><Relationship Id="rId10" Type="http://schemas.openxmlformats.org/officeDocument/2006/relationships/image" Target="../media/image23.tm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4" Type="http://schemas.openxmlformats.org/officeDocument/2006/relationships/image" Target="../media/image25.tm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4" Type="http://schemas.openxmlformats.org/officeDocument/2006/relationships/image" Target="../media/image27.tmp"/><Relationship Id="rId5" Type="http://schemas.openxmlformats.org/officeDocument/2006/relationships/image" Target="../media/image28.tmp"/><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0.png"/><Relationship Id="rId4" Type="http://schemas.openxmlformats.org/officeDocument/2006/relationships/image" Target="../media/image340.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4" Type="http://schemas.openxmlformats.org/officeDocument/2006/relationships/image" Target="../media/image32.tmp"/><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 Id="rId3"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6.tmp"/><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6.tmp"/><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tmp"/><Relationship Id="rId3" Type="http://schemas.openxmlformats.org/officeDocument/2006/relationships/image" Target="../media/image44.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4" Type="http://schemas.openxmlformats.org/officeDocument/2006/relationships/image" Target="../media/image3.tmp"/><Relationship Id="rId5" Type="http://schemas.openxmlformats.org/officeDocument/2006/relationships/image" Target="../media/image4.tmp"/><Relationship Id="rId6" Type="http://schemas.openxmlformats.org/officeDocument/2006/relationships/image" Target="../media/image5.png"/><Relationship Id="rId7" Type="http://schemas.openxmlformats.org/officeDocument/2006/relationships/image" Target="../media/image6.tmp"/><Relationship Id="rId8" Type="http://schemas.openxmlformats.org/officeDocument/2006/relationships/image" Target="../media/image6.png"/><Relationship Id="rId9"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4" Type="http://schemas.openxmlformats.org/officeDocument/2006/relationships/image" Target="../media/image3.tmp"/><Relationship Id="rId5" Type="http://schemas.openxmlformats.org/officeDocument/2006/relationships/image" Target="../media/image4.tmp"/><Relationship Id="rId6" Type="http://schemas.openxmlformats.org/officeDocument/2006/relationships/image" Target="../media/image5.png"/><Relationship Id="rId7" Type="http://schemas.openxmlformats.org/officeDocument/2006/relationships/image" Target="../media/image6.tmp"/><Relationship Id="rId8" Type="http://schemas.openxmlformats.org/officeDocument/2006/relationships/image" Target="../media/image6.png"/><Relationship Id="rId9"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4" Type="http://schemas.openxmlformats.org/officeDocument/2006/relationships/image" Target="../media/image11.tmp"/><Relationship Id="rId5" Type="http://schemas.openxmlformats.org/officeDocument/2006/relationships/image" Target="../media/image12.tmp"/><Relationship Id="rId6" Type="http://schemas.openxmlformats.org/officeDocument/2006/relationships/image" Target="../media/image13.tmp"/><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95792"/>
            <a:ext cx="9144000" cy="2387600"/>
          </a:xfrm>
        </p:spPr>
        <p:txBody>
          <a:bodyPr/>
          <a:lstStyle/>
          <a:p>
            <a:r>
              <a:rPr lang="en-US" dirty="0" smtClean="0"/>
              <a:t>Production and Detection of Exotic Nuclei in the EIC</a:t>
            </a:r>
            <a:endParaRPr lang="en-US" dirty="0"/>
          </a:p>
        </p:txBody>
      </p:sp>
      <p:sp>
        <p:nvSpPr>
          <p:cNvPr id="3" name="Subtitle 2"/>
          <p:cNvSpPr>
            <a:spLocks noGrp="1"/>
          </p:cNvSpPr>
          <p:nvPr>
            <p:ph type="subTitle" idx="1"/>
          </p:nvPr>
        </p:nvSpPr>
        <p:spPr>
          <a:xfrm>
            <a:off x="1524000" y="4304167"/>
            <a:ext cx="9144000" cy="1655762"/>
          </a:xfrm>
        </p:spPr>
        <p:txBody>
          <a:bodyPr>
            <a:normAutofit/>
          </a:bodyPr>
          <a:lstStyle/>
          <a:p>
            <a:r>
              <a:rPr lang="en-US" dirty="0" smtClean="0"/>
              <a:t>Presented by: brynna Moran </a:t>
            </a:r>
          </a:p>
          <a:p>
            <a:r>
              <a:rPr lang="en-US" sz="2000" dirty="0" smtClean="0"/>
              <a:t>Other Collaborators: Ben Collis, </a:t>
            </a:r>
            <a:r>
              <a:rPr lang="en-US" sz="2000" dirty="0" err="1" smtClean="0"/>
              <a:t>Abhay</a:t>
            </a:r>
            <a:r>
              <a:rPr lang="en-US" sz="2000" dirty="0" smtClean="0"/>
              <a:t> Deshpande, </a:t>
            </a:r>
            <a:r>
              <a:rPr lang="en-US" sz="2000" b="0" i="0" dirty="0" smtClean="0">
                <a:solidFill>
                  <a:srgbClr val="222222"/>
                </a:solidFill>
                <a:effectLst/>
              </a:rPr>
              <a:t>Zach Finger,</a:t>
            </a:r>
            <a:endParaRPr lang="en-US" sz="2000" dirty="0" smtClean="0"/>
          </a:p>
          <a:p>
            <a:r>
              <a:rPr lang="en-US" sz="2000" dirty="0" err="1" smtClean="0"/>
              <a:t>Ciprian</a:t>
            </a:r>
            <a:r>
              <a:rPr lang="en-US" sz="2000" dirty="0" smtClean="0"/>
              <a:t> Gal, Mark Harvey, </a:t>
            </a:r>
            <a:r>
              <a:rPr lang="en-US" sz="2000" u="sng" dirty="0" smtClean="0"/>
              <a:t> </a:t>
            </a:r>
            <a:r>
              <a:rPr lang="en-US" sz="2000" dirty="0" smtClean="0"/>
              <a:t>Barak </a:t>
            </a:r>
            <a:r>
              <a:rPr lang="en-US" sz="2000" dirty="0" err="1" smtClean="0"/>
              <a:t>Schmookler</a:t>
            </a:r>
            <a:r>
              <a:rPr lang="en-US" sz="2000" dirty="0" smtClean="0"/>
              <a:t>,</a:t>
            </a:r>
          </a:p>
          <a:p>
            <a:r>
              <a:rPr lang="en-US" sz="2000" dirty="0" smtClean="0"/>
              <a:t> Oleg Tarasov, </a:t>
            </a:r>
            <a:r>
              <a:rPr lang="en-US" sz="2000" b="0" i="0" u="none" strike="noStrike" baseline="0" dirty="0" smtClean="0">
                <a:solidFill>
                  <a:srgbClr val="000000"/>
                </a:solidFill>
              </a:rPr>
              <a:t>Pawel </a:t>
            </a:r>
            <a:r>
              <a:rPr lang="en-US" sz="2000" b="0" i="0" u="none" strike="noStrike" baseline="0" dirty="0" err="1" smtClean="0">
                <a:solidFill>
                  <a:srgbClr val="000000"/>
                </a:solidFill>
              </a:rPr>
              <a:t>Nadel-Turonski</a:t>
            </a:r>
            <a:endParaRPr lang="en-US" sz="2000" b="0" i="0" u="none" strike="noStrike" baseline="0" dirty="0" smtClean="0">
              <a:solidFill>
                <a:srgbClr val="000000"/>
              </a:solidFill>
            </a:endParaRPr>
          </a:p>
          <a:p>
            <a:endParaRPr lang="en-US" dirty="0"/>
          </a:p>
        </p:txBody>
      </p:sp>
      <p:sp>
        <p:nvSpPr>
          <p:cNvPr id="4"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
        <p:nvSpPr>
          <p:cNvPr id="5" name="TextBox 4"/>
          <p:cNvSpPr txBox="1"/>
          <p:nvPr/>
        </p:nvSpPr>
        <p:spPr>
          <a:xfrm>
            <a:off x="2843213" y="3871913"/>
            <a:ext cx="184731" cy="369332"/>
          </a:xfrm>
          <a:prstGeom prst="rect">
            <a:avLst/>
          </a:prstGeom>
          <a:noFill/>
        </p:spPr>
        <p:txBody>
          <a:bodyPr wrap="none" rtlCol="0">
            <a:spAutoFit/>
          </a:bodyPr>
          <a:lstStyle/>
          <a:p>
            <a:endParaRPr lang="en-US"/>
          </a:p>
        </p:txBody>
      </p:sp>
      <p:sp>
        <p:nvSpPr>
          <p:cNvPr id="6"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1</a:t>
            </a:r>
            <a:endParaRPr lang="en-US" dirty="0"/>
          </a:p>
        </p:txBody>
      </p:sp>
    </p:spTree>
    <p:extLst>
      <p:ext uri="{BB962C8B-B14F-4D97-AF65-F5344CB8AC3E}">
        <p14:creationId xmlns:p14="http://schemas.microsoft.com/office/powerpoint/2010/main" val="1753675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High-energy fission/evaporation and Gamma Decay using FLUKA and ABLA07</a:t>
            </a:r>
            <a:endParaRPr lang="en-US" dirty="0"/>
          </a:p>
        </p:txBody>
      </p:sp>
      <p:sp>
        <p:nvSpPr>
          <p:cNvPr id="3" name="Content Placeholder 2"/>
          <p:cNvSpPr>
            <a:spLocks noGrp="1"/>
          </p:cNvSpPr>
          <p:nvPr>
            <p:ph idx="1"/>
          </p:nvPr>
        </p:nvSpPr>
        <p:spPr>
          <a:xfrm>
            <a:off x="838200" y="1905138"/>
            <a:ext cx="10515600" cy="4351338"/>
          </a:xfrm>
        </p:spPr>
        <p:txBody>
          <a:bodyPr>
            <a:normAutofit/>
          </a:bodyPr>
          <a:lstStyle/>
          <a:p>
            <a:r>
              <a:rPr lang="en-US" dirty="0" smtClean="0"/>
              <a:t>To simulate</a:t>
            </a:r>
            <a:r>
              <a:rPr lang="en-US" dirty="0"/>
              <a:t> </a:t>
            </a:r>
            <a:r>
              <a:rPr lang="en-US" dirty="0" smtClean="0"/>
              <a:t>the high energy decay and gamma de-excitation, we had 2 good options: FLUKA and ABLA07</a:t>
            </a:r>
          </a:p>
          <a:p>
            <a:r>
              <a:rPr lang="en-US" dirty="0" smtClean="0"/>
              <a:t>FLUKA:</a:t>
            </a:r>
          </a:p>
          <a:p>
            <a:pPr lvl="1"/>
            <a:r>
              <a:rPr lang="en-US" dirty="0" smtClean="0"/>
              <a:t>Directly incorporated into the </a:t>
            </a:r>
            <a:r>
              <a:rPr lang="en-US" dirty="0" err="1" smtClean="0"/>
              <a:t>BeAGLE</a:t>
            </a:r>
            <a:r>
              <a:rPr lang="en-US" dirty="0" smtClean="0"/>
              <a:t> framework, allowing for easier analysis</a:t>
            </a:r>
          </a:p>
          <a:p>
            <a:pPr lvl="1"/>
            <a:r>
              <a:rPr lang="en-US" dirty="0" smtClean="0"/>
              <a:t>Used extensively in high-energy physics, but not rare isotope production  </a:t>
            </a:r>
          </a:p>
          <a:p>
            <a:r>
              <a:rPr lang="en-US" dirty="0" smtClean="0"/>
              <a:t>ABLA07:</a:t>
            </a:r>
          </a:p>
          <a:p>
            <a:pPr lvl="1"/>
            <a:r>
              <a:rPr lang="en-US" dirty="0" smtClean="0"/>
              <a:t>The second part of the abrasion-ablation code </a:t>
            </a:r>
            <a:r>
              <a:rPr lang="en-US" i="1" dirty="0" smtClean="0"/>
              <a:t>ABRABLA07</a:t>
            </a:r>
            <a:endParaRPr lang="en-US" dirty="0" smtClean="0"/>
          </a:p>
          <a:p>
            <a:pPr lvl="1"/>
            <a:r>
              <a:rPr lang="en-US" dirty="0" smtClean="0"/>
              <a:t>Used extensively in rare isotope community</a:t>
            </a:r>
          </a:p>
          <a:p>
            <a:r>
              <a:rPr lang="en-US" dirty="0" smtClean="0"/>
              <a:t>We ran the </a:t>
            </a:r>
            <a:r>
              <a:rPr lang="en-US" dirty="0" err="1" smtClean="0"/>
              <a:t>BeAGLE</a:t>
            </a:r>
            <a:r>
              <a:rPr lang="en-US" dirty="0" smtClean="0"/>
              <a:t> events through both programs and compared the results.</a:t>
            </a:r>
          </a:p>
        </p:txBody>
      </p:sp>
      <p:sp>
        <p:nvSpPr>
          <p:cNvPr id="6"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10</a:t>
            </a:r>
            <a:endParaRPr lang="en-US" dirty="0"/>
          </a:p>
        </p:txBody>
      </p:sp>
      <p:sp>
        <p:nvSpPr>
          <p:cNvPr id="7"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625518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A1E31-B865-4403-97EF-881C5D904A40}"/>
              </a:ext>
            </a:extLst>
          </p:cNvPr>
          <p:cNvSpPr>
            <a:spLocks noGrp="1"/>
          </p:cNvSpPr>
          <p:nvPr>
            <p:ph type="title"/>
          </p:nvPr>
        </p:nvSpPr>
        <p:spPr/>
        <p:txBody>
          <a:bodyPr/>
          <a:lstStyle/>
          <a:p>
            <a:r>
              <a:rPr lang="en-US" dirty="0" smtClean="0"/>
              <a:t>Fission and Evaporation Products in High Energy Decay </a:t>
            </a:r>
            <a:endParaRPr lang="en-US" dirty="0"/>
          </a:p>
        </p:txBody>
      </p:sp>
      <p:pic>
        <p:nvPicPr>
          <p:cNvPr id="8" name="Content Placeholder 7">
            <a:extLst>
              <a:ext uri="{FF2B5EF4-FFF2-40B4-BE49-F238E27FC236}">
                <a16:creationId xmlns:a16="http://schemas.microsoft.com/office/drawing/2014/main" xmlns="" id="{7DC5E127-18A6-4DB5-B43B-FF87E37A932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25625"/>
            <a:ext cx="5849139" cy="3963403"/>
          </a:xfrm>
        </p:spPr>
      </p:pic>
      <p:sp>
        <p:nvSpPr>
          <p:cNvPr id="6" name="Slide Number Placeholder 5">
            <a:extLst>
              <a:ext uri="{FF2B5EF4-FFF2-40B4-BE49-F238E27FC236}">
                <a16:creationId xmlns:a16="http://schemas.microsoft.com/office/drawing/2014/main" xmlns="" id="{2258AC5A-358B-4924-9D37-5FB9D9763392}"/>
              </a:ext>
            </a:extLst>
          </p:cNvPr>
          <p:cNvSpPr>
            <a:spLocks noGrp="1"/>
          </p:cNvSpPr>
          <p:nvPr>
            <p:ph type="sldNum" sz="quarter" idx="12"/>
          </p:nvPr>
        </p:nvSpPr>
        <p:spPr/>
        <p:txBody>
          <a:bodyPr/>
          <a:lstStyle/>
          <a:p>
            <a:fld id="{2F2D8154-10B4-4AFF-8509-D1028C9EDAE4}" type="slidenum">
              <a:rPr lang="en-US" smtClean="0"/>
              <a:t>11</a:t>
            </a:fld>
            <a:endParaRPr lang="en-US"/>
          </a:p>
        </p:txBody>
      </p:sp>
      <p:sp>
        <p:nvSpPr>
          <p:cNvPr id="9" name="Arrow: Right 8">
            <a:extLst>
              <a:ext uri="{FF2B5EF4-FFF2-40B4-BE49-F238E27FC236}">
                <a16:creationId xmlns:a16="http://schemas.microsoft.com/office/drawing/2014/main" xmlns="" id="{F34550BD-F0BF-4E6E-871E-27764D41FA53}"/>
              </a:ext>
            </a:extLst>
          </p:cNvPr>
          <p:cNvSpPr/>
          <p:nvPr/>
        </p:nvSpPr>
        <p:spPr>
          <a:xfrm rot="19975396">
            <a:off x="6071126" y="2911525"/>
            <a:ext cx="1599058" cy="358068"/>
          </a:xfrm>
          <a:prstGeom prst="rightArrow">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84684927-8973-4443-9F6A-5284754A3C25}"/>
              </a:ext>
            </a:extLst>
          </p:cNvPr>
          <p:cNvSpPr/>
          <p:nvPr/>
        </p:nvSpPr>
        <p:spPr>
          <a:xfrm rot="1454810">
            <a:off x="6086775" y="3821677"/>
            <a:ext cx="1646711" cy="428064"/>
          </a:xfrm>
          <a:prstGeom prst="rightArrow">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132349A4-BF5F-4A3A-834B-37C0EA27A355}"/>
              </a:ext>
            </a:extLst>
          </p:cNvPr>
          <p:cNvSpPr txBox="1"/>
          <p:nvPr/>
        </p:nvSpPr>
        <p:spPr>
          <a:xfrm rot="20029118">
            <a:off x="6286481" y="2661541"/>
            <a:ext cx="800100" cy="369332"/>
          </a:xfrm>
          <a:prstGeom prst="rect">
            <a:avLst/>
          </a:prstGeom>
          <a:noFill/>
        </p:spPr>
        <p:txBody>
          <a:bodyPr wrap="square" rtlCol="0">
            <a:spAutoFit/>
          </a:bodyPr>
          <a:lstStyle/>
          <a:p>
            <a:r>
              <a:rPr lang="en-US" b="1" dirty="0"/>
              <a:t>FLUKA</a:t>
            </a:r>
          </a:p>
        </p:txBody>
      </p:sp>
      <p:sp>
        <p:nvSpPr>
          <p:cNvPr id="12" name="TextBox 11">
            <a:extLst>
              <a:ext uri="{FF2B5EF4-FFF2-40B4-BE49-F238E27FC236}">
                <a16:creationId xmlns:a16="http://schemas.microsoft.com/office/drawing/2014/main" xmlns="" id="{A9029C3E-B295-4BAA-BC42-47B57872C143}"/>
              </a:ext>
            </a:extLst>
          </p:cNvPr>
          <p:cNvSpPr txBox="1"/>
          <p:nvPr/>
        </p:nvSpPr>
        <p:spPr>
          <a:xfrm rot="1464889">
            <a:off x="6152350" y="4132185"/>
            <a:ext cx="1068363" cy="369332"/>
          </a:xfrm>
          <a:prstGeom prst="rect">
            <a:avLst/>
          </a:prstGeom>
          <a:noFill/>
        </p:spPr>
        <p:txBody>
          <a:bodyPr wrap="square" rtlCol="0">
            <a:spAutoFit/>
          </a:bodyPr>
          <a:lstStyle/>
          <a:p>
            <a:pPr algn="ctr"/>
            <a:r>
              <a:rPr lang="en-US" b="1" dirty="0"/>
              <a:t>ABLA07</a:t>
            </a:r>
          </a:p>
        </p:txBody>
      </p:sp>
      <p:pic>
        <p:nvPicPr>
          <p:cNvPr id="14" name="Picture 13">
            <a:extLst>
              <a:ext uri="{FF2B5EF4-FFF2-40B4-BE49-F238E27FC236}">
                <a16:creationId xmlns:a16="http://schemas.microsoft.com/office/drawing/2014/main" xmlns="" id="{0DFA44EC-961B-44B6-960E-0C9290343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534" y="1187650"/>
            <a:ext cx="4366215" cy="2948891"/>
          </a:xfrm>
          <a:prstGeom prst="rect">
            <a:avLst/>
          </a:prstGeom>
        </p:spPr>
      </p:pic>
      <p:pic>
        <p:nvPicPr>
          <p:cNvPr id="16" name="Picture 15">
            <a:extLst>
              <a:ext uri="{FF2B5EF4-FFF2-40B4-BE49-F238E27FC236}">
                <a16:creationId xmlns:a16="http://schemas.microsoft.com/office/drawing/2014/main" xmlns="" id="{CC17FC02-8755-476B-946C-9DA17894F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674" y="3863846"/>
            <a:ext cx="4405512" cy="2857629"/>
          </a:xfrm>
          <a:prstGeom prst="rect">
            <a:avLst/>
          </a:prstGeom>
        </p:spPr>
      </p:pic>
      <p:sp>
        <p:nvSpPr>
          <p:cNvPr id="17" name="TextBox 16">
            <a:extLst>
              <a:ext uri="{FF2B5EF4-FFF2-40B4-BE49-F238E27FC236}">
                <a16:creationId xmlns:a16="http://schemas.microsoft.com/office/drawing/2014/main" xmlns="" id="{F6A5AA94-C06F-4FAF-A3CB-8D7AC0CDD880}"/>
              </a:ext>
            </a:extLst>
          </p:cNvPr>
          <p:cNvSpPr txBox="1"/>
          <p:nvPr/>
        </p:nvSpPr>
        <p:spPr>
          <a:xfrm>
            <a:off x="1595825" y="6054506"/>
            <a:ext cx="3461949" cy="400110"/>
          </a:xfrm>
          <a:prstGeom prst="rect">
            <a:avLst/>
          </a:prstGeom>
          <a:noFill/>
        </p:spPr>
        <p:txBody>
          <a:bodyPr wrap="square" rtlCol="0">
            <a:spAutoFit/>
          </a:bodyPr>
          <a:lstStyle/>
          <a:p>
            <a:pPr algn="ctr"/>
            <a:r>
              <a:rPr lang="en-US" sz="2000" b="1" dirty="0"/>
              <a:t>10 million events simulated</a:t>
            </a:r>
          </a:p>
        </p:txBody>
      </p:sp>
      <p:sp>
        <p:nvSpPr>
          <p:cNvPr id="15" name="Slide Number Placeholder 5">
            <a:extLst>
              <a:ext uri="{FF2B5EF4-FFF2-40B4-BE49-F238E27FC236}">
                <a16:creationId xmlns:a16="http://schemas.microsoft.com/office/drawing/2014/main" xmlns="" id="{D712545A-AB90-4823-8A64-33294E60DD9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11</a:t>
            </a:r>
            <a:endParaRPr lang="en-US" dirty="0"/>
          </a:p>
        </p:txBody>
      </p:sp>
    </p:spTree>
    <p:extLst>
      <p:ext uri="{BB962C8B-B14F-4D97-AF65-F5344CB8AC3E}">
        <p14:creationId xmlns:p14="http://schemas.microsoft.com/office/powerpoint/2010/main" val="13030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A1E31-B865-4403-97EF-881C5D904A40}"/>
              </a:ext>
            </a:extLst>
          </p:cNvPr>
          <p:cNvSpPr>
            <a:spLocks noGrp="1"/>
          </p:cNvSpPr>
          <p:nvPr>
            <p:ph type="title"/>
          </p:nvPr>
        </p:nvSpPr>
        <p:spPr/>
        <p:txBody>
          <a:bodyPr/>
          <a:lstStyle/>
          <a:p>
            <a:r>
              <a:rPr lang="en-US" dirty="0" smtClean="0"/>
              <a:t>Fission and Evaporation Products in High Energy Decay </a:t>
            </a:r>
            <a:endParaRPr lang="en-US" dirty="0"/>
          </a:p>
        </p:txBody>
      </p:sp>
      <p:pic>
        <p:nvPicPr>
          <p:cNvPr id="8" name="Content Placeholder 7">
            <a:extLst>
              <a:ext uri="{FF2B5EF4-FFF2-40B4-BE49-F238E27FC236}">
                <a16:creationId xmlns:a16="http://schemas.microsoft.com/office/drawing/2014/main" xmlns="" id="{7DC5E127-18A6-4DB5-B43B-FF87E37A932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25625"/>
            <a:ext cx="5849139" cy="3963403"/>
          </a:xfrm>
        </p:spPr>
      </p:pic>
      <p:sp>
        <p:nvSpPr>
          <p:cNvPr id="6" name="Slide Number Placeholder 5">
            <a:extLst>
              <a:ext uri="{FF2B5EF4-FFF2-40B4-BE49-F238E27FC236}">
                <a16:creationId xmlns:a16="http://schemas.microsoft.com/office/drawing/2014/main" xmlns="" id="{2258AC5A-358B-4924-9D37-5FB9D9763392}"/>
              </a:ext>
            </a:extLst>
          </p:cNvPr>
          <p:cNvSpPr>
            <a:spLocks noGrp="1"/>
          </p:cNvSpPr>
          <p:nvPr>
            <p:ph type="sldNum" sz="quarter" idx="12"/>
          </p:nvPr>
        </p:nvSpPr>
        <p:spPr/>
        <p:txBody>
          <a:bodyPr/>
          <a:lstStyle/>
          <a:p>
            <a:fld id="{2F2D8154-10B4-4AFF-8509-D1028C9EDAE4}" type="slidenum">
              <a:rPr lang="en-US" smtClean="0"/>
              <a:t>12</a:t>
            </a:fld>
            <a:endParaRPr lang="en-US"/>
          </a:p>
        </p:txBody>
      </p:sp>
      <p:sp>
        <p:nvSpPr>
          <p:cNvPr id="9" name="Arrow: Right 8">
            <a:extLst>
              <a:ext uri="{FF2B5EF4-FFF2-40B4-BE49-F238E27FC236}">
                <a16:creationId xmlns:a16="http://schemas.microsoft.com/office/drawing/2014/main" xmlns="" id="{F34550BD-F0BF-4E6E-871E-27764D41FA53}"/>
              </a:ext>
            </a:extLst>
          </p:cNvPr>
          <p:cNvSpPr/>
          <p:nvPr/>
        </p:nvSpPr>
        <p:spPr>
          <a:xfrm rot="19975396">
            <a:off x="6071126" y="2911525"/>
            <a:ext cx="1599058" cy="358068"/>
          </a:xfrm>
          <a:prstGeom prst="rightArrow">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84684927-8973-4443-9F6A-5284754A3C25}"/>
              </a:ext>
            </a:extLst>
          </p:cNvPr>
          <p:cNvSpPr/>
          <p:nvPr/>
        </p:nvSpPr>
        <p:spPr>
          <a:xfrm rot="1454810">
            <a:off x="6086775" y="3821677"/>
            <a:ext cx="1646711" cy="428064"/>
          </a:xfrm>
          <a:prstGeom prst="rightArrow">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132349A4-BF5F-4A3A-834B-37C0EA27A355}"/>
              </a:ext>
            </a:extLst>
          </p:cNvPr>
          <p:cNvSpPr txBox="1"/>
          <p:nvPr/>
        </p:nvSpPr>
        <p:spPr>
          <a:xfrm rot="20029118">
            <a:off x="6286481" y="2661541"/>
            <a:ext cx="800100" cy="369332"/>
          </a:xfrm>
          <a:prstGeom prst="rect">
            <a:avLst/>
          </a:prstGeom>
          <a:noFill/>
        </p:spPr>
        <p:txBody>
          <a:bodyPr wrap="square" rtlCol="0">
            <a:spAutoFit/>
          </a:bodyPr>
          <a:lstStyle/>
          <a:p>
            <a:r>
              <a:rPr lang="en-US" b="1" dirty="0"/>
              <a:t>FLUKA</a:t>
            </a:r>
          </a:p>
        </p:txBody>
      </p:sp>
      <p:sp>
        <p:nvSpPr>
          <p:cNvPr id="12" name="TextBox 11">
            <a:extLst>
              <a:ext uri="{FF2B5EF4-FFF2-40B4-BE49-F238E27FC236}">
                <a16:creationId xmlns:a16="http://schemas.microsoft.com/office/drawing/2014/main" xmlns="" id="{A9029C3E-B295-4BAA-BC42-47B57872C143}"/>
              </a:ext>
            </a:extLst>
          </p:cNvPr>
          <p:cNvSpPr txBox="1"/>
          <p:nvPr/>
        </p:nvSpPr>
        <p:spPr>
          <a:xfrm rot="1464889">
            <a:off x="6152350" y="4132185"/>
            <a:ext cx="1068363" cy="369332"/>
          </a:xfrm>
          <a:prstGeom prst="rect">
            <a:avLst/>
          </a:prstGeom>
          <a:noFill/>
        </p:spPr>
        <p:txBody>
          <a:bodyPr wrap="square" rtlCol="0">
            <a:spAutoFit/>
          </a:bodyPr>
          <a:lstStyle/>
          <a:p>
            <a:pPr algn="ctr"/>
            <a:r>
              <a:rPr lang="en-US" b="1" dirty="0"/>
              <a:t>ABLA07</a:t>
            </a:r>
          </a:p>
        </p:txBody>
      </p:sp>
      <p:pic>
        <p:nvPicPr>
          <p:cNvPr id="14" name="Picture 13">
            <a:extLst>
              <a:ext uri="{FF2B5EF4-FFF2-40B4-BE49-F238E27FC236}">
                <a16:creationId xmlns:a16="http://schemas.microsoft.com/office/drawing/2014/main" xmlns="" id="{0DFA44EC-961B-44B6-960E-0C9290343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534" y="1187650"/>
            <a:ext cx="4366215" cy="2948891"/>
          </a:xfrm>
          <a:prstGeom prst="rect">
            <a:avLst/>
          </a:prstGeom>
        </p:spPr>
      </p:pic>
      <p:pic>
        <p:nvPicPr>
          <p:cNvPr id="16" name="Picture 15">
            <a:extLst>
              <a:ext uri="{FF2B5EF4-FFF2-40B4-BE49-F238E27FC236}">
                <a16:creationId xmlns:a16="http://schemas.microsoft.com/office/drawing/2014/main" xmlns="" id="{CC17FC02-8755-476B-946C-9DA17894F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674" y="3863846"/>
            <a:ext cx="4405512" cy="2857629"/>
          </a:xfrm>
          <a:prstGeom prst="rect">
            <a:avLst/>
          </a:prstGeom>
        </p:spPr>
      </p:pic>
      <p:sp>
        <p:nvSpPr>
          <p:cNvPr id="17" name="TextBox 16">
            <a:extLst>
              <a:ext uri="{FF2B5EF4-FFF2-40B4-BE49-F238E27FC236}">
                <a16:creationId xmlns:a16="http://schemas.microsoft.com/office/drawing/2014/main" xmlns="" id="{F6A5AA94-C06F-4FAF-A3CB-8D7AC0CDD880}"/>
              </a:ext>
            </a:extLst>
          </p:cNvPr>
          <p:cNvSpPr txBox="1"/>
          <p:nvPr/>
        </p:nvSpPr>
        <p:spPr>
          <a:xfrm>
            <a:off x="1595825" y="6054506"/>
            <a:ext cx="3461949" cy="400110"/>
          </a:xfrm>
          <a:prstGeom prst="rect">
            <a:avLst/>
          </a:prstGeom>
          <a:noFill/>
        </p:spPr>
        <p:txBody>
          <a:bodyPr wrap="square" rtlCol="0">
            <a:spAutoFit/>
          </a:bodyPr>
          <a:lstStyle/>
          <a:p>
            <a:pPr algn="ctr"/>
            <a:r>
              <a:rPr lang="en-US" sz="2000" b="1" dirty="0"/>
              <a:t>10 million events simulated</a:t>
            </a:r>
          </a:p>
        </p:txBody>
      </p:sp>
      <p:sp>
        <p:nvSpPr>
          <p:cNvPr id="15" name="TextBox 14"/>
          <p:cNvSpPr txBox="1"/>
          <p:nvPr/>
        </p:nvSpPr>
        <p:spPr>
          <a:xfrm>
            <a:off x="10459905" y="1027906"/>
            <a:ext cx="1340102" cy="369332"/>
          </a:xfrm>
          <a:prstGeom prst="rect">
            <a:avLst/>
          </a:prstGeom>
          <a:solidFill>
            <a:schemeClr val="bg1"/>
          </a:solidFill>
        </p:spPr>
        <p:txBody>
          <a:bodyPr wrap="square" rtlCol="0">
            <a:spAutoFit/>
          </a:bodyPr>
          <a:lstStyle/>
          <a:p>
            <a:r>
              <a:rPr lang="en-US" b="1" dirty="0" smtClean="0"/>
              <a:t>Evaporation</a:t>
            </a:r>
            <a:endParaRPr lang="en-US" b="1" dirty="0"/>
          </a:p>
        </p:txBody>
      </p:sp>
      <p:sp>
        <p:nvSpPr>
          <p:cNvPr id="18" name="Rectangle 17"/>
          <p:cNvSpPr/>
          <p:nvPr/>
        </p:nvSpPr>
        <p:spPr>
          <a:xfrm>
            <a:off x="10599757" y="1489975"/>
            <a:ext cx="1013807" cy="959066"/>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618109" y="4038478"/>
            <a:ext cx="1013807" cy="959066"/>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230009" y="1825625"/>
            <a:ext cx="2251190" cy="2013414"/>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208715" y="4366884"/>
            <a:ext cx="2251190" cy="2013414"/>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772166" y="1431486"/>
            <a:ext cx="995004" cy="369332"/>
          </a:xfrm>
          <a:prstGeom prst="rect">
            <a:avLst/>
          </a:prstGeom>
          <a:noFill/>
        </p:spPr>
        <p:txBody>
          <a:bodyPr wrap="square" rtlCol="0">
            <a:spAutoFit/>
          </a:bodyPr>
          <a:lstStyle/>
          <a:p>
            <a:r>
              <a:rPr lang="en-US" b="1" smtClean="0"/>
              <a:t>Fission</a:t>
            </a:r>
            <a:endParaRPr lang="en-US" b="1" dirty="0"/>
          </a:p>
        </p:txBody>
      </p:sp>
      <p:sp>
        <p:nvSpPr>
          <p:cNvPr id="25" name="TextBox 24"/>
          <p:cNvSpPr txBox="1"/>
          <p:nvPr/>
        </p:nvSpPr>
        <p:spPr>
          <a:xfrm>
            <a:off x="8823843" y="4015788"/>
            <a:ext cx="995004" cy="369332"/>
          </a:xfrm>
          <a:prstGeom prst="rect">
            <a:avLst/>
          </a:prstGeom>
          <a:noFill/>
        </p:spPr>
        <p:txBody>
          <a:bodyPr wrap="square" rtlCol="0">
            <a:spAutoFit/>
          </a:bodyPr>
          <a:lstStyle/>
          <a:p>
            <a:r>
              <a:rPr lang="en-US" b="1" smtClean="0"/>
              <a:t>Fission</a:t>
            </a:r>
            <a:endParaRPr lang="en-US" b="1" dirty="0"/>
          </a:p>
        </p:txBody>
      </p:sp>
      <p:sp>
        <p:nvSpPr>
          <p:cNvPr id="26" name="TextBox 25"/>
          <p:cNvSpPr txBox="1"/>
          <p:nvPr/>
        </p:nvSpPr>
        <p:spPr>
          <a:xfrm>
            <a:off x="10478477" y="4937518"/>
            <a:ext cx="1465731" cy="369332"/>
          </a:xfrm>
          <a:prstGeom prst="rect">
            <a:avLst/>
          </a:prstGeom>
          <a:noFill/>
        </p:spPr>
        <p:txBody>
          <a:bodyPr wrap="square" rtlCol="0">
            <a:spAutoFit/>
          </a:bodyPr>
          <a:lstStyle/>
          <a:p>
            <a:r>
              <a:rPr lang="en-US" b="1" smtClean="0"/>
              <a:t>Evaporation</a:t>
            </a:r>
            <a:endParaRPr lang="en-US" b="1" dirty="0"/>
          </a:p>
        </p:txBody>
      </p:sp>
      <p:sp>
        <p:nvSpPr>
          <p:cNvPr id="27" name="Slide Number Placeholder 5">
            <a:extLst>
              <a:ext uri="{FF2B5EF4-FFF2-40B4-BE49-F238E27FC236}">
                <a16:creationId xmlns:a16="http://schemas.microsoft.com/office/drawing/2014/main" xmlns="" id="{D712545A-AB90-4823-8A64-33294E60DD9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12</a:t>
            </a:r>
            <a:endParaRPr lang="en-US" dirty="0"/>
          </a:p>
        </p:txBody>
      </p:sp>
      <p:sp>
        <p:nvSpPr>
          <p:cNvPr id="28"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41528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directly compare the results of FLUKA and ABLA07</a:t>
            </a:r>
            <a:endParaRPr lang="en-US" dirty="0"/>
          </a:p>
        </p:txBody>
      </p:sp>
      <p:pic>
        <p:nvPicPr>
          <p:cNvPr id="4" name="Content Placeholder 7">
            <a:extLst>
              <a:ext uri="{FF2B5EF4-FFF2-40B4-BE49-F238E27FC236}">
                <a16:creationId xmlns:a16="http://schemas.microsoft.com/office/drawing/2014/main" xmlns="" id="{8F77BA4D-5DCB-4627-98C6-7C3A8AE9E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319" y="2040603"/>
            <a:ext cx="3053838" cy="2034158"/>
          </a:xfrm>
          <a:prstGeom prst="rect">
            <a:avLst/>
          </a:prstGeom>
        </p:spPr>
      </p:pic>
      <p:pic>
        <p:nvPicPr>
          <p:cNvPr id="5" name="Picture 4">
            <a:extLst>
              <a:ext uri="{FF2B5EF4-FFF2-40B4-BE49-F238E27FC236}">
                <a16:creationId xmlns:a16="http://schemas.microsoft.com/office/drawing/2014/main" xmlns="" id="{79858E1F-15DA-4D2C-94E3-08D1C1A23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157" y="2085117"/>
            <a:ext cx="2912844" cy="1980532"/>
          </a:xfrm>
          <a:prstGeom prst="rect">
            <a:avLst/>
          </a:prstGeom>
        </p:spPr>
      </p:pic>
      <p:sp>
        <p:nvSpPr>
          <p:cNvPr id="7"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fld id="{2F2D8154-10B4-4AFF-8509-D1028C9EDAE4}" type="slidenum">
              <a:rPr lang="en-US" smtClean="0"/>
              <a:t>13</a:t>
            </a:fld>
            <a:endParaRPr lang="en-US" dirty="0"/>
          </a:p>
        </p:txBody>
      </p:sp>
      <p:pic>
        <p:nvPicPr>
          <p:cNvPr id="8" name="Picture 7">
            <a:extLst>
              <a:ext uri="{FF2B5EF4-FFF2-40B4-BE49-F238E27FC236}">
                <a16:creationId xmlns:a16="http://schemas.microsoft.com/office/drawing/2014/main" xmlns="" id="{ACEC8901-E98A-4DFD-9B10-86A834F44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459" y="4159595"/>
            <a:ext cx="2956911" cy="2078672"/>
          </a:xfrm>
          <a:prstGeom prst="rect">
            <a:avLst/>
          </a:prstGeom>
        </p:spPr>
      </p:pic>
      <p:pic>
        <p:nvPicPr>
          <p:cNvPr id="9" name="Picture 8">
            <a:extLst>
              <a:ext uri="{FF2B5EF4-FFF2-40B4-BE49-F238E27FC236}">
                <a16:creationId xmlns:a16="http://schemas.microsoft.com/office/drawing/2014/main" xmlns="" id="{2B84E56B-C474-42EF-B093-7750E9A3C3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986" y="4253468"/>
            <a:ext cx="2893590" cy="1987466"/>
          </a:xfrm>
          <a:prstGeom prst="rect">
            <a:avLst/>
          </a:prstGeom>
        </p:spPr>
      </p:pic>
      <p:sp>
        <p:nvSpPr>
          <p:cNvPr id="10" name="TextBox 9">
            <a:extLst>
              <a:ext uri="{FF2B5EF4-FFF2-40B4-BE49-F238E27FC236}">
                <a16:creationId xmlns:a16="http://schemas.microsoft.com/office/drawing/2014/main" xmlns="" id="{A3CB3A07-E7FD-4366-BC93-733C5DED0267}"/>
              </a:ext>
            </a:extLst>
          </p:cNvPr>
          <p:cNvSpPr txBox="1"/>
          <p:nvPr/>
        </p:nvSpPr>
        <p:spPr>
          <a:xfrm>
            <a:off x="8562975" y="1494104"/>
            <a:ext cx="1200150" cy="461665"/>
          </a:xfrm>
          <a:prstGeom prst="rect">
            <a:avLst/>
          </a:prstGeom>
          <a:noFill/>
        </p:spPr>
        <p:txBody>
          <a:bodyPr wrap="square" rtlCol="0">
            <a:spAutoFit/>
          </a:bodyPr>
          <a:lstStyle/>
          <a:p>
            <a:pPr algn="ctr"/>
            <a:r>
              <a:rPr lang="en-US" sz="2400" b="1" baseline="30000" dirty="0"/>
              <a:t>238</a:t>
            </a:r>
            <a:r>
              <a:rPr lang="en-US" sz="2400" b="1" dirty="0"/>
              <a:t>U</a:t>
            </a:r>
          </a:p>
        </p:txBody>
      </p:sp>
      <p:sp>
        <p:nvSpPr>
          <p:cNvPr id="11" name="TextBox 10">
            <a:extLst>
              <a:ext uri="{FF2B5EF4-FFF2-40B4-BE49-F238E27FC236}">
                <a16:creationId xmlns:a16="http://schemas.microsoft.com/office/drawing/2014/main" xmlns="" id="{AC45F320-66EC-44D8-B4CD-81529CA265C6}"/>
              </a:ext>
            </a:extLst>
          </p:cNvPr>
          <p:cNvSpPr txBox="1"/>
          <p:nvPr/>
        </p:nvSpPr>
        <p:spPr>
          <a:xfrm>
            <a:off x="1895475" y="1494104"/>
            <a:ext cx="1200150" cy="461665"/>
          </a:xfrm>
          <a:prstGeom prst="rect">
            <a:avLst/>
          </a:prstGeom>
          <a:noFill/>
        </p:spPr>
        <p:txBody>
          <a:bodyPr wrap="square" rtlCol="0">
            <a:spAutoFit/>
          </a:bodyPr>
          <a:lstStyle/>
          <a:p>
            <a:pPr algn="ctr"/>
            <a:r>
              <a:rPr lang="en-US" sz="2400" b="1" baseline="30000" dirty="0"/>
              <a:t>208</a:t>
            </a:r>
            <a:r>
              <a:rPr lang="en-US" sz="2400" b="1" dirty="0"/>
              <a:t>Pb</a:t>
            </a:r>
          </a:p>
        </p:txBody>
      </p:sp>
      <p:pic>
        <p:nvPicPr>
          <p:cNvPr id="12" name="Picture 11">
            <a:extLst>
              <a:ext uri="{FF2B5EF4-FFF2-40B4-BE49-F238E27FC236}">
                <a16:creationId xmlns:a16="http://schemas.microsoft.com/office/drawing/2014/main" xmlns="" id="{D7B760BE-17DE-4290-A112-BA7A3B8FAC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40603"/>
            <a:ext cx="2875145" cy="1969070"/>
          </a:xfrm>
          <a:prstGeom prst="rect">
            <a:avLst/>
          </a:prstGeom>
        </p:spPr>
      </p:pic>
      <p:pic>
        <p:nvPicPr>
          <p:cNvPr id="13" name="Picture 12">
            <a:extLst>
              <a:ext uri="{FF2B5EF4-FFF2-40B4-BE49-F238E27FC236}">
                <a16:creationId xmlns:a16="http://schemas.microsoft.com/office/drawing/2014/main" xmlns="" id="{BA257C48-6520-4BFE-87D8-68953B8757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0311" y="2056247"/>
            <a:ext cx="2917712" cy="2038260"/>
          </a:xfrm>
          <a:prstGeom prst="rect">
            <a:avLst/>
          </a:prstGeom>
        </p:spPr>
      </p:pic>
      <p:pic>
        <p:nvPicPr>
          <p:cNvPr id="14" name="Picture 13">
            <a:extLst>
              <a:ext uri="{FF2B5EF4-FFF2-40B4-BE49-F238E27FC236}">
                <a16:creationId xmlns:a16="http://schemas.microsoft.com/office/drawing/2014/main" xmlns="" id="{31511881-DD64-4754-9BE0-8C88F4991A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84" y="4156059"/>
            <a:ext cx="2961239" cy="1969071"/>
          </a:xfrm>
          <a:prstGeom prst="rect">
            <a:avLst/>
          </a:prstGeom>
        </p:spPr>
      </p:pic>
      <p:pic>
        <p:nvPicPr>
          <p:cNvPr id="15" name="Picture 14">
            <a:extLst>
              <a:ext uri="{FF2B5EF4-FFF2-40B4-BE49-F238E27FC236}">
                <a16:creationId xmlns:a16="http://schemas.microsoft.com/office/drawing/2014/main" xmlns="" id="{5620A353-CE77-4A71-AF45-57CF69BB4E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7995" y="4136637"/>
            <a:ext cx="2999602" cy="2038259"/>
          </a:xfrm>
          <a:prstGeom prst="rect">
            <a:avLst/>
          </a:prstGeom>
        </p:spPr>
      </p:pic>
      <p:cxnSp>
        <p:nvCxnSpPr>
          <p:cNvPr id="16" name="Straight Connector 15">
            <a:extLst>
              <a:ext uri="{FF2B5EF4-FFF2-40B4-BE49-F238E27FC236}">
                <a16:creationId xmlns:a16="http://schemas.microsoft.com/office/drawing/2014/main" xmlns="" id="{4FEE06EB-DE02-4123-A4D4-CCE970B703DE}"/>
              </a:ext>
            </a:extLst>
          </p:cNvPr>
          <p:cNvCxnSpPr>
            <a:cxnSpLocks/>
          </p:cNvCxnSpPr>
          <p:nvPr/>
        </p:nvCxnSpPr>
        <p:spPr>
          <a:xfrm flipV="1">
            <a:off x="6019800" y="1381125"/>
            <a:ext cx="0" cy="525780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21"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8765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High Statistics for High Scattering and Intra-Nuclear Cascade </a:t>
            </a:r>
            <a:endParaRPr lang="en-US" dirty="0"/>
          </a:p>
        </p:txBody>
      </p:sp>
      <p:sp>
        <p:nvSpPr>
          <p:cNvPr id="3" name="Content Placeholder 2"/>
          <p:cNvSpPr>
            <a:spLocks noGrp="1"/>
          </p:cNvSpPr>
          <p:nvPr>
            <p:ph idx="1"/>
          </p:nvPr>
        </p:nvSpPr>
        <p:spPr>
          <a:xfrm>
            <a:off x="838200" y="1809497"/>
            <a:ext cx="10515600" cy="1768129"/>
          </a:xfrm>
        </p:spPr>
        <p:txBody>
          <a:bodyPr>
            <a:normAutofit/>
          </a:bodyPr>
          <a:lstStyle/>
          <a:p>
            <a:r>
              <a:rPr lang="en-US" dirty="0" smtClean="0"/>
              <a:t>If we make the assumptions that</a:t>
            </a:r>
          </a:p>
          <a:p>
            <a:pPr lvl="1"/>
            <a:r>
              <a:rPr lang="en-US" dirty="0" smtClean="0"/>
              <a:t> 1) we collect 10 fb</a:t>
            </a:r>
            <a:r>
              <a:rPr lang="en-US" baseline="30000" dirty="0" smtClean="0"/>
              <a:t>-1</a:t>
            </a:r>
            <a:r>
              <a:rPr lang="en-US" dirty="0" smtClean="0"/>
              <a:t> integrated luminosity per year and </a:t>
            </a:r>
          </a:p>
          <a:p>
            <a:pPr lvl="1"/>
            <a:r>
              <a:rPr lang="en-US" dirty="0" smtClean="0"/>
              <a:t>2) the production of nuclear isotopes is independent of the kinematics (i.e. Q</a:t>
            </a:r>
            <a:r>
              <a:rPr lang="en-US" baseline="30000" dirty="0" smtClean="0"/>
              <a:t>2 </a:t>
            </a:r>
            <a:r>
              <a:rPr lang="en-US" dirty="0" smtClean="0"/>
              <a:t>and x), </a:t>
            </a:r>
          </a:p>
          <a:p>
            <a:endParaRPr lang="en-US" dirty="0"/>
          </a:p>
        </p:txBody>
      </p:sp>
      <p:sp>
        <p:nvSpPr>
          <p:cNvPr id="6" name="TextBox 5"/>
          <p:cNvSpPr txBox="1"/>
          <p:nvPr/>
        </p:nvSpPr>
        <p:spPr>
          <a:xfrm>
            <a:off x="838200" y="3577626"/>
            <a:ext cx="11198087" cy="2677656"/>
          </a:xfrm>
          <a:prstGeom prst="rect">
            <a:avLst/>
          </a:prstGeom>
          <a:noFill/>
        </p:spPr>
        <p:txBody>
          <a:bodyPr wrap="square" rtlCol="0">
            <a:spAutoFit/>
          </a:bodyPr>
          <a:lstStyle/>
          <a:p>
            <a:r>
              <a:rPr lang="en-US" sz="2800" dirty="0" smtClean="0"/>
              <a:t>Those 10 million events correspond to ~5 min actual runtime, which isn’t enough to get a full understanding of the EIC’s capacity to produce rare isotopes. </a:t>
            </a:r>
          </a:p>
          <a:p>
            <a:endParaRPr lang="en-US" sz="2800" dirty="0"/>
          </a:p>
          <a:p>
            <a:r>
              <a:rPr lang="en-US" sz="2800" dirty="0" smtClean="0"/>
              <a:t>To get ~1-2 months, that requires simulating ~100 billion events. Very computationally expensive!</a:t>
            </a:r>
          </a:p>
        </p:txBody>
      </p:sp>
      <p:sp>
        <p:nvSpPr>
          <p:cNvPr id="7"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14</a:t>
            </a:r>
            <a:endParaRPr lang="en-US" dirty="0"/>
          </a:p>
        </p:txBody>
      </p:sp>
      <p:sp>
        <p:nvSpPr>
          <p:cNvPr id="8"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848869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6" y="225166"/>
            <a:ext cx="10515600" cy="1325563"/>
          </a:xfrm>
        </p:spPr>
        <p:txBody>
          <a:bodyPr/>
          <a:lstStyle/>
          <a:p>
            <a:r>
              <a:rPr lang="en-US" dirty="0" smtClean="0"/>
              <a:t>Comparison of </a:t>
            </a:r>
            <a:r>
              <a:rPr lang="en-US" i="1" dirty="0" err="1" smtClean="0"/>
              <a:t>BeAGLE</a:t>
            </a:r>
            <a:r>
              <a:rPr lang="en-US" dirty="0" smtClean="0"/>
              <a:t> results and parameterized distribution </a:t>
            </a:r>
            <a:endParaRPr lang="en-US" dirty="0"/>
          </a:p>
        </p:txBody>
      </p:sp>
      <p:pic>
        <p:nvPicPr>
          <p:cNvPr id="4" name="Content Placeholder 6">
            <a:extLst>
              <a:ext uri="{FF2B5EF4-FFF2-40B4-BE49-F238E27FC236}">
                <a16:creationId xmlns:a16="http://schemas.microsoft.com/office/drawing/2014/main" xmlns="" id="{1DF73DDF-F87A-4CEB-8E09-638D0E3DD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1992"/>
            <a:ext cx="5953125" cy="3997099"/>
          </a:xfrm>
          <a:prstGeom prst="rect">
            <a:avLst/>
          </a:prstGeom>
        </p:spPr>
      </p:pic>
      <p:sp>
        <p:nvSpPr>
          <p:cNvPr id="6" name="Slide Number Placeholder 4">
            <a:extLst>
              <a:ext uri="{FF2B5EF4-FFF2-40B4-BE49-F238E27FC236}">
                <a16:creationId xmlns:a16="http://schemas.microsoft.com/office/drawing/2014/main" xmlns="" id="{1B6D4250-0594-4AB5-BCAE-C10CCFCE8D10}"/>
              </a:ext>
            </a:extLst>
          </p:cNvPr>
          <p:cNvSpPr>
            <a:spLocks noGrp="1"/>
          </p:cNvSpPr>
          <p:nvPr>
            <p:ph type="sldNum" sz="quarter" idx="12"/>
          </p:nvPr>
        </p:nvSpPr>
        <p:spPr>
          <a:xfrm>
            <a:off x="8610600" y="6356350"/>
            <a:ext cx="2743200" cy="365125"/>
          </a:xfrm>
        </p:spPr>
        <p:txBody>
          <a:bodyPr/>
          <a:lstStyle/>
          <a:p>
            <a:fld id="{2F2D8154-10B4-4AFF-8509-D1028C9EDAE4}" type="slidenum">
              <a:rPr lang="en-US" smtClean="0"/>
              <a:t>15</a:t>
            </a:fld>
            <a:endParaRPr lang="en-US" dirty="0"/>
          </a:p>
        </p:txBody>
      </p:sp>
      <p:pic>
        <p:nvPicPr>
          <p:cNvPr id="7" name="Picture 6">
            <a:extLst>
              <a:ext uri="{FF2B5EF4-FFF2-40B4-BE49-F238E27FC236}">
                <a16:creationId xmlns:a16="http://schemas.microsoft.com/office/drawing/2014/main" xmlns="" id="{0EC48AB0-7D80-4030-B754-B3F6BDAA3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900" y="2471992"/>
            <a:ext cx="5844206" cy="3997099"/>
          </a:xfrm>
          <a:prstGeom prst="rect">
            <a:avLst/>
          </a:prstGeom>
        </p:spPr>
      </p:pic>
      <p:sp>
        <p:nvSpPr>
          <p:cNvPr id="8" name="TextBox 7">
            <a:extLst>
              <a:ext uri="{FF2B5EF4-FFF2-40B4-BE49-F238E27FC236}">
                <a16:creationId xmlns:a16="http://schemas.microsoft.com/office/drawing/2014/main" xmlns="" id="{A65712F5-4594-4D69-A7E3-9185DECDD467}"/>
              </a:ext>
            </a:extLst>
          </p:cNvPr>
          <p:cNvSpPr txBox="1"/>
          <p:nvPr/>
        </p:nvSpPr>
        <p:spPr>
          <a:xfrm>
            <a:off x="946497" y="1625606"/>
            <a:ext cx="4739929" cy="738664"/>
          </a:xfrm>
          <a:prstGeom prst="rect">
            <a:avLst/>
          </a:prstGeom>
          <a:solidFill>
            <a:schemeClr val="bg1"/>
          </a:solidFill>
          <a:ln>
            <a:solidFill>
              <a:schemeClr val="tx1"/>
            </a:solidFill>
          </a:ln>
        </p:spPr>
        <p:txBody>
          <a:bodyPr wrap="square" rtlCol="0">
            <a:spAutoFit/>
          </a:bodyPr>
          <a:lstStyle/>
          <a:p>
            <a:r>
              <a:rPr lang="en-US" sz="1400" b="1" baseline="0" dirty="0" smtClean="0">
                <a:solidFill>
                  <a:srgbClr val="00B050"/>
                </a:solidFill>
              </a:rPr>
              <a:t>Decay isotopes only care about A, Z, and E*</a:t>
            </a:r>
            <a:r>
              <a:rPr lang="en-US" sz="1400" b="1" dirty="0" smtClean="0">
                <a:solidFill>
                  <a:srgbClr val="00B050"/>
                </a:solidFill>
              </a:rPr>
              <a:t> of excited residual nucleus</a:t>
            </a:r>
            <a:r>
              <a:rPr lang="en-US" sz="1400" b="1" baseline="0" dirty="0" smtClean="0">
                <a:solidFill>
                  <a:srgbClr val="00B050"/>
                </a:solidFill>
              </a:rPr>
              <a:t>. We can create a basic parameterization of the </a:t>
            </a:r>
            <a:r>
              <a:rPr lang="en-US" sz="1400" b="1" baseline="0" dirty="0" err="1" smtClean="0">
                <a:solidFill>
                  <a:srgbClr val="00B050"/>
                </a:solidFill>
              </a:rPr>
              <a:t>BeAGLE</a:t>
            </a:r>
            <a:r>
              <a:rPr lang="en-US" sz="1400" b="1" baseline="0" dirty="0" smtClean="0">
                <a:solidFill>
                  <a:srgbClr val="00B050"/>
                </a:solidFill>
              </a:rPr>
              <a:t> intermediate isotope production and</a:t>
            </a:r>
            <a:r>
              <a:rPr lang="en-US" sz="1400" b="1" dirty="0" smtClean="0">
                <a:solidFill>
                  <a:srgbClr val="00B050"/>
                </a:solidFill>
              </a:rPr>
              <a:t> use that.</a:t>
            </a:r>
          </a:p>
        </p:txBody>
      </p:sp>
      <p:sp>
        <p:nvSpPr>
          <p:cNvPr id="9" name="TextBox 8">
            <a:extLst>
              <a:ext uri="{FF2B5EF4-FFF2-40B4-BE49-F238E27FC236}">
                <a16:creationId xmlns:a16="http://schemas.microsoft.com/office/drawing/2014/main" xmlns="" id="{3B534495-7D70-4D7B-BFEE-AE9212EAB7DA}"/>
              </a:ext>
            </a:extLst>
          </p:cNvPr>
          <p:cNvSpPr txBox="1"/>
          <p:nvPr/>
        </p:nvSpPr>
        <p:spPr>
          <a:xfrm>
            <a:off x="7108135" y="1625606"/>
            <a:ext cx="4081463" cy="738664"/>
          </a:xfrm>
          <a:prstGeom prst="rect">
            <a:avLst/>
          </a:prstGeom>
          <a:solidFill>
            <a:schemeClr val="bg1"/>
          </a:solidFill>
          <a:ln>
            <a:solidFill>
              <a:schemeClr val="tx1"/>
            </a:solidFill>
          </a:ln>
        </p:spPr>
        <p:txBody>
          <a:bodyPr wrap="square" rtlCol="0">
            <a:spAutoFit/>
          </a:bodyPr>
          <a:lstStyle/>
          <a:p>
            <a:r>
              <a:rPr lang="en-US" sz="1400" b="1" dirty="0" smtClean="0">
                <a:solidFill>
                  <a:srgbClr val="00B050"/>
                </a:solidFill>
              </a:rPr>
              <a:t>Using our parameterized model for the excited residual nucleus, we can generate 10 million events in 15 minutes.</a:t>
            </a:r>
            <a:endParaRPr lang="en-US" sz="1400" b="1" dirty="0">
              <a:solidFill>
                <a:srgbClr val="00B050"/>
              </a:solidFill>
            </a:endParaRPr>
          </a:p>
        </p:txBody>
      </p:sp>
      <p:sp>
        <p:nvSpPr>
          <p:cNvPr id="12"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466377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B0AD6-29A5-4720-813F-6A5EE9957347}"/>
              </a:ext>
            </a:extLst>
          </p:cNvPr>
          <p:cNvSpPr>
            <a:spLocks noGrp="1"/>
          </p:cNvSpPr>
          <p:nvPr>
            <p:ph type="title"/>
          </p:nvPr>
        </p:nvSpPr>
        <p:spPr/>
        <p:txBody>
          <a:bodyPr/>
          <a:lstStyle/>
          <a:p>
            <a:r>
              <a:rPr lang="en-US" dirty="0"/>
              <a:t>Towards higher statistics simulations</a:t>
            </a:r>
          </a:p>
        </p:txBody>
      </p:sp>
      <p:pic>
        <p:nvPicPr>
          <p:cNvPr id="9" name="Content Placeholder 8">
            <a:extLst>
              <a:ext uri="{FF2B5EF4-FFF2-40B4-BE49-F238E27FC236}">
                <a16:creationId xmlns:a16="http://schemas.microsoft.com/office/drawing/2014/main" xmlns="" id="{290478D2-B9E3-428A-800C-970902EC2D0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949"/>
          <a:stretch/>
        </p:blipFill>
        <p:spPr>
          <a:xfrm>
            <a:off x="0" y="2074688"/>
            <a:ext cx="5962650" cy="3802237"/>
          </a:xfrm>
        </p:spPr>
      </p:pic>
      <p:pic>
        <p:nvPicPr>
          <p:cNvPr id="13" name="Content Placeholder 12">
            <a:extLst>
              <a:ext uri="{FF2B5EF4-FFF2-40B4-BE49-F238E27FC236}">
                <a16:creationId xmlns:a16="http://schemas.microsoft.com/office/drawing/2014/main" xmlns="" id="{436334F6-CF2C-4B23-A325-14B54310E28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1" y="2026023"/>
            <a:ext cx="6038848" cy="3856786"/>
          </a:xfrm>
        </p:spPr>
      </p:pic>
      <p:sp>
        <p:nvSpPr>
          <p:cNvPr id="5" name="Slide Number Placeholder 4">
            <a:extLst>
              <a:ext uri="{FF2B5EF4-FFF2-40B4-BE49-F238E27FC236}">
                <a16:creationId xmlns:a16="http://schemas.microsoft.com/office/drawing/2014/main" xmlns="" id="{DBA00C7E-9623-4DC3-8460-4086D4765EBF}"/>
              </a:ext>
            </a:extLst>
          </p:cNvPr>
          <p:cNvSpPr>
            <a:spLocks noGrp="1"/>
          </p:cNvSpPr>
          <p:nvPr>
            <p:ph type="sldNum" sz="quarter" idx="12"/>
          </p:nvPr>
        </p:nvSpPr>
        <p:spPr/>
        <p:txBody>
          <a:bodyPr/>
          <a:lstStyle/>
          <a:p>
            <a:fld id="{2F2D8154-10B4-4AFF-8509-D1028C9EDAE4}" type="slidenum">
              <a:rPr lang="en-US" smtClean="0"/>
              <a:t>16</a:t>
            </a:fld>
            <a:endParaRPr lang="en-US"/>
          </a:p>
        </p:txBody>
      </p:sp>
      <p:pic>
        <p:nvPicPr>
          <p:cNvPr id="10" name="Picture 9">
            <a:extLst>
              <a:ext uri="{FF2B5EF4-FFF2-40B4-BE49-F238E27FC236}">
                <a16:creationId xmlns:a16="http://schemas.microsoft.com/office/drawing/2014/main" xmlns="" id="{3E02502D-D2C8-4B03-947E-6F54EED6B8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185" y="1723009"/>
            <a:ext cx="4850740" cy="351679"/>
          </a:xfrm>
          <a:prstGeom prst="rect">
            <a:avLst/>
          </a:prstGeom>
        </p:spPr>
      </p:pic>
      <p:sp>
        <p:nvSpPr>
          <p:cNvPr id="11" name="TextBox 10">
            <a:extLst>
              <a:ext uri="{FF2B5EF4-FFF2-40B4-BE49-F238E27FC236}">
                <a16:creationId xmlns:a16="http://schemas.microsoft.com/office/drawing/2014/main" xmlns="" id="{19245DF3-86CE-4EDF-888B-981D28BBF618}"/>
              </a:ext>
            </a:extLst>
          </p:cNvPr>
          <p:cNvSpPr txBox="1"/>
          <p:nvPr/>
        </p:nvSpPr>
        <p:spPr>
          <a:xfrm>
            <a:off x="645185" y="2506313"/>
            <a:ext cx="1847850" cy="646331"/>
          </a:xfrm>
          <a:prstGeom prst="rect">
            <a:avLst/>
          </a:prstGeom>
          <a:solidFill>
            <a:schemeClr val="bg1"/>
          </a:solidFill>
        </p:spPr>
        <p:txBody>
          <a:bodyPr wrap="square" rtlCol="0">
            <a:spAutoFit/>
          </a:bodyPr>
          <a:lstStyle/>
          <a:p>
            <a:pPr algn="ctr"/>
            <a:r>
              <a:rPr lang="en-US" b="1" dirty="0" err="1"/>
              <a:t>Param.+ABLA</a:t>
            </a:r>
            <a:endParaRPr lang="en-US" b="1" dirty="0"/>
          </a:p>
          <a:p>
            <a:pPr algn="ctr"/>
            <a:r>
              <a:rPr lang="en-US" b="1" dirty="0"/>
              <a:t>10 million events</a:t>
            </a:r>
          </a:p>
        </p:txBody>
      </p:sp>
      <p:pic>
        <p:nvPicPr>
          <p:cNvPr id="14" name="Picture 13">
            <a:extLst>
              <a:ext uri="{FF2B5EF4-FFF2-40B4-BE49-F238E27FC236}">
                <a16:creationId xmlns:a16="http://schemas.microsoft.com/office/drawing/2014/main" xmlns="" id="{DE9DA951-2646-4B36-9D21-9D5232BD0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1327" y="1723008"/>
            <a:ext cx="4850740" cy="351679"/>
          </a:xfrm>
          <a:prstGeom prst="rect">
            <a:avLst/>
          </a:prstGeom>
        </p:spPr>
      </p:pic>
      <p:sp>
        <p:nvSpPr>
          <p:cNvPr id="15" name="TextBox 14">
            <a:extLst>
              <a:ext uri="{FF2B5EF4-FFF2-40B4-BE49-F238E27FC236}">
                <a16:creationId xmlns:a16="http://schemas.microsoft.com/office/drawing/2014/main" xmlns="" id="{D0C5F8E9-6403-40F4-8590-42B167031798}"/>
              </a:ext>
            </a:extLst>
          </p:cNvPr>
          <p:cNvSpPr txBox="1"/>
          <p:nvPr/>
        </p:nvSpPr>
        <p:spPr>
          <a:xfrm>
            <a:off x="6791327" y="2506312"/>
            <a:ext cx="1931058" cy="646331"/>
          </a:xfrm>
          <a:prstGeom prst="rect">
            <a:avLst/>
          </a:prstGeom>
          <a:solidFill>
            <a:schemeClr val="bg1"/>
          </a:solidFill>
        </p:spPr>
        <p:txBody>
          <a:bodyPr wrap="square" rtlCol="0">
            <a:spAutoFit/>
          </a:bodyPr>
          <a:lstStyle/>
          <a:p>
            <a:pPr algn="ctr"/>
            <a:r>
              <a:rPr lang="en-US" b="1" dirty="0" err="1"/>
              <a:t>Param.+ABLA</a:t>
            </a:r>
            <a:endParaRPr lang="en-US" b="1" dirty="0"/>
          </a:p>
          <a:p>
            <a:pPr algn="ctr"/>
            <a:r>
              <a:rPr lang="en-US" b="1" dirty="0"/>
              <a:t>100 million events</a:t>
            </a:r>
          </a:p>
        </p:txBody>
      </p:sp>
      <p:sp>
        <p:nvSpPr>
          <p:cNvPr id="16"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509636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and identification of the nuclear isotopes</a:t>
            </a:r>
            <a:endParaRPr lang="en-US" dirty="0"/>
          </a:p>
        </p:txBody>
      </p:sp>
      <p:sp>
        <p:nvSpPr>
          <p:cNvPr id="3" name="Content Placeholder 2"/>
          <p:cNvSpPr>
            <a:spLocks noGrp="1"/>
          </p:cNvSpPr>
          <p:nvPr>
            <p:ph idx="1"/>
          </p:nvPr>
        </p:nvSpPr>
        <p:spPr>
          <a:xfrm>
            <a:off x="0" y="5879404"/>
            <a:ext cx="11737911" cy="2709053"/>
          </a:xfrm>
        </p:spPr>
        <p:txBody>
          <a:bodyPr>
            <a:normAutofit/>
          </a:bodyPr>
          <a:lstStyle/>
          <a:p>
            <a:r>
              <a:rPr lang="en-US" dirty="0" smtClean="0"/>
              <a:t>Far forward magnets and detectors in the </a:t>
            </a:r>
            <a:r>
              <a:rPr lang="en-US" i="1" dirty="0" smtClean="0"/>
              <a:t>Fun4All</a:t>
            </a:r>
            <a:r>
              <a:rPr lang="en-US" dirty="0" smtClean="0"/>
              <a:t> simulation framework</a:t>
            </a:r>
          </a:p>
          <a:p>
            <a:endParaRPr lang="en-US" dirty="0"/>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9310"/>
            <a:ext cx="5915608" cy="29578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493" y="2394359"/>
            <a:ext cx="6385507" cy="3192754"/>
          </a:xfrm>
          <a:prstGeom prst="rect">
            <a:avLst/>
          </a:prstGeom>
        </p:spPr>
      </p:pic>
      <p:sp>
        <p:nvSpPr>
          <p:cNvPr id="6" name="TextBox 5"/>
          <p:cNvSpPr txBox="1"/>
          <p:nvPr/>
        </p:nvSpPr>
        <p:spPr>
          <a:xfrm>
            <a:off x="410547" y="1690688"/>
            <a:ext cx="1082351" cy="646331"/>
          </a:xfrm>
          <a:prstGeom prst="rect">
            <a:avLst/>
          </a:prstGeom>
          <a:noFill/>
        </p:spPr>
        <p:txBody>
          <a:bodyPr wrap="square" rtlCol="0">
            <a:spAutoFit/>
          </a:bodyPr>
          <a:lstStyle/>
          <a:p>
            <a:r>
              <a:rPr lang="en-US" sz="3600" b="1" dirty="0" smtClean="0"/>
              <a:t>IR6</a:t>
            </a:r>
            <a:endParaRPr lang="en-US" sz="3600" b="1" dirty="0"/>
          </a:p>
        </p:txBody>
      </p:sp>
      <p:sp>
        <p:nvSpPr>
          <p:cNvPr id="7" name="TextBox 6"/>
          <p:cNvSpPr txBox="1"/>
          <p:nvPr/>
        </p:nvSpPr>
        <p:spPr>
          <a:xfrm>
            <a:off x="6422571" y="1690687"/>
            <a:ext cx="1082351" cy="646331"/>
          </a:xfrm>
          <a:prstGeom prst="rect">
            <a:avLst/>
          </a:prstGeom>
          <a:noFill/>
        </p:spPr>
        <p:txBody>
          <a:bodyPr wrap="square" rtlCol="0">
            <a:spAutoFit/>
          </a:bodyPr>
          <a:lstStyle/>
          <a:p>
            <a:r>
              <a:rPr lang="en-US" sz="3600" b="1" dirty="0" smtClean="0"/>
              <a:t>IR8</a:t>
            </a:r>
            <a:endParaRPr lang="en-US" sz="3600" b="1" dirty="0"/>
          </a:p>
        </p:txBody>
      </p:sp>
      <p:sp>
        <p:nvSpPr>
          <p:cNvPr id="9"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17</a:t>
            </a:r>
            <a:endParaRPr lang="en-US" dirty="0"/>
          </a:p>
        </p:txBody>
      </p:sp>
      <p:sp>
        <p:nvSpPr>
          <p:cNvPr id="10"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407585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D28A3-CA0F-4926-B314-CC4C81C106AC}"/>
              </a:ext>
            </a:extLst>
          </p:cNvPr>
          <p:cNvSpPr>
            <a:spLocks noGrp="1"/>
          </p:cNvSpPr>
          <p:nvPr>
            <p:ph type="title"/>
          </p:nvPr>
        </p:nvSpPr>
        <p:spPr/>
        <p:txBody>
          <a:bodyPr>
            <a:normAutofit/>
          </a:bodyPr>
          <a:lstStyle/>
          <a:p>
            <a:r>
              <a:rPr lang="en-US" sz="2400" dirty="0"/>
              <a:t>We can then calculate the isotope hit position at a RP and the </a:t>
            </a:r>
            <a:r>
              <a:rPr lang="en-US" sz="2400" dirty="0" smtClean="0"/>
              <a:t>acceptance/exclusion area</a:t>
            </a: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8086DEE-F26A-4E7D-BB0E-A5089A0FE1DE}"/>
                  </a:ext>
                </a:extLst>
              </p:cNvPr>
              <p:cNvSpPr>
                <a:spLocks noGrp="1"/>
              </p:cNvSpPr>
              <p:nvPr>
                <p:ph sz="half" idx="1"/>
              </p:nvPr>
            </p:nvSpPr>
            <p:spPr/>
            <p:txBody>
              <a:bodyPr>
                <a:normAutofit fontScale="92500" lnSpcReduction="20000"/>
              </a:bodyPr>
              <a:lstStyle/>
              <a:p>
                <a:pPr marL="0" indent="0">
                  <a:buNone/>
                </a:pPr>
                <a:r>
                  <a:rPr lang="en-US" sz="2000" dirty="0"/>
                  <a:t>Hit position:</a:t>
                </a:r>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𝑅𝑃</m:t>
                          </m:r>
                        </m:sub>
                      </m:sSub>
                      <m:r>
                        <a:rPr lang="en-US" sz="2000" b="0" i="1" smtClean="0">
                          <a:latin typeface="Cambria Math" panose="02040503050406030204" pitchFamily="18" charset="0"/>
                        </a:rPr>
                        <m:t>= </m:t>
                      </m:r>
                      <m:sSub>
                        <m:sSubPr>
                          <m:ctrlPr>
                            <a:rPr lang="en-US" sz="2000" b="0" i="1" smtClean="0">
                              <a:latin typeface="Cambria Math"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𝑥</m:t>
                          </m:r>
                        </m:sub>
                      </m:sSub>
                      <m:d>
                        <m:dPr>
                          <m:ctrlPr>
                            <a:rPr lang="en-US" sz="2000" b="0" i="1" smtClean="0">
                              <a:latin typeface="Cambria Math" charset="0"/>
                            </a:rPr>
                          </m:ctrlPr>
                        </m:dPr>
                        <m:e>
                          <m:r>
                            <a:rPr lang="en-US" sz="2000" b="0" i="1" smtClean="0">
                              <a:latin typeface="Cambria Math" panose="02040503050406030204" pitchFamily="18" charset="0"/>
                            </a:rPr>
                            <m:t>−</m:t>
                          </m:r>
                          <m:sSub>
                            <m:sSubPr>
                              <m:ctrlPr>
                                <a:rPr lang="en-US" sz="2000" b="0" i="1" smtClean="0">
                                  <a:latin typeface="Cambria Math"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𝑅𝑒𝑙</m:t>
                              </m:r>
                            </m:sub>
                          </m:sSub>
                        </m:e>
                      </m:d>
                      <m:r>
                        <a:rPr lang="en-US" sz="2000" b="0" i="1" smtClean="0">
                          <a:latin typeface="Cambria Math" panose="02040503050406030204" pitchFamily="18" charset="0"/>
                        </a:rPr>
                        <m:t>=</m:t>
                      </m:r>
                      <m:sSub>
                        <m:sSubPr>
                          <m:ctrlPr>
                            <a:rPr lang="en-US" sz="2000" b="0" i="1" smtClean="0">
                              <a:latin typeface="Cambria Math"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𝑥</m:t>
                          </m:r>
                        </m:sub>
                      </m:sSub>
                      <m:d>
                        <m:dPr>
                          <m:ctrlPr>
                            <a:rPr lang="en-US" sz="2000" b="0" i="1" smtClean="0">
                              <a:latin typeface="Cambria Math" charset="0"/>
                            </a:rPr>
                          </m:ctrlPr>
                        </m:dPr>
                        <m:e>
                          <m:r>
                            <a:rPr lang="en-US" sz="2000" b="0" i="1" smtClean="0">
                              <a:latin typeface="Cambria Math" panose="02040503050406030204" pitchFamily="18" charset="0"/>
                            </a:rPr>
                            <m:t>1−</m:t>
                          </m:r>
                          <m:sSub>
                            <m:sSubPr>
                              <m:ctrlPr>
                                <a:rPr lang="en-US" sz="2000" b="0" i="1" smtClean="0">
                                  <a:latin typeface="Cambria Math"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𝐿</m:t>
                              </m:r>
                            </m:sub>
                          </m:sSub>
                        </m:e>
                      </m:d>
                    </m:oMath>
                  </m:oMathPara>
                </a14:m>
                <a:endParaRPr lang="en-US" sz="2000" dirty="0"/>
              </a:p>
              <a:p>
                <a:pPr marL="0" indent="0">
                  <a:buNone/>
                </a:pPr>
                <a:endParaRPr lang="en-US" sz="2000" dirty="0"/>
              </a:p>
              <a:p>
                <a:pPr marL="0" indent="0">
                  <a:buNone/>
                </a:pPr>
                <a:r>
                  <a:rPr lang="en-US" sz="2000" dirty="0"/>
                  <a:t>Minimum allowed hit position:</a:t>
                </a:r>
              </a:p>
              <a:p>
                <a:pPr marL="0" indent="0">
                  <a:buNone/>
                </a:pP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𝑚𝑖𝑛</m:t>
                          </m:r>
                        </m:sub>
                      </m:sSub>
                      <m:r>
                        <a:rPr lang="en-US" sz="2000" b="0" i="1" smtClean="0">
                          <a:latin typeface="Cambria Math" panose="02040503050406030204" pitchFamily="18" charset="0"/>
                        </a:rPr>
                        <m:t>=10</m:t>
                      </m:r>
                      <m:sSub>
                        <m:sSubPr>
                          <m:ctrlPr>
                            <a:rPr lang="en-US" sz="2000" b="0" i="1" smtClean="0">
                              <a:latin typeface="Cambria Math"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=10</m:t>
                      </m:r>
                      <m:rad>
                        <m:radPr>
                          <m:degHide m:val="on"/>
                          <m:ctrlPr>
                            <a:rPr lang="en-US" sz="2000" b="0" i="1" smtClean="0">
                              <a:latin typeface="Cambria Math" charset="0"/>
                            </a:rPr>
                          </m:ctrlPr>
                        </m:radPr>
                        <m:deg/>
                        <m:e>
                          <m:sSub>
                            <m:sSubPr>
                              <m:ctrlPr>
                                <a:rPr lang="en-US" sz="2000" b="0" i="1" smtClean="0">
                                  <a:latin typeface="Cambria Math"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rPr>
                                <m:t>𝑥</m:t>
                              </m:r>
                            </m:sub>
                          </m:sSub>
                          <m:sSub>
                            <m:sSubPr>
                              <m:ctrlPr>
                                <a:rPr lang="en-US" sz="2000" b="0" i="1" smtClean="0">
                                  <a:latin typeface="Cambria Math" charset="0"/>
                                </a:rPr>
                              </m:ctrlPr>
                            </m:sSubPr>
                            <m:e>
                              <m:r>
                                <a:rPr lang="en-US"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m:t>
                          </m:r>
                          <m:sSubSup>
                            <m:sSubSupPr>
                              <m:ctrlPr>
                                <a:rPr lang="en-US" sz="2000" b="0" i="1" smtClean="0">
                                  <a:latin typeface="Cambria Math" charset="0"/>
                                </a:rPr>
                              </m:ctrlPr>
                            </m:sSubSupPr>
                            <m:e>
                              <m:r>
                                <a:rPr lang="en-US" sz="2000" b="0" i="1" smtClean="0">
                                  <a:latin typeface="Cambria Math" panose="02040503050406030204" pitchFamily="18" charset="0"/>
                                </a:rPr>
                                <m:t>𝐷</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2</m:t>
                              </m:r>
                            </m:sup>
                          </m:sSubSup>
                          <m:sSubSup>
                            <m:sSubSupPr>
                              <m:ctrlPr>
                                <a:rPr lang="en-US" sz="2000" b="0" i="1" smtClean="0">
                                  <a:latin typeface="Cambria Math" charset="0"/>
                                </a:rPr>
                              </m:ctrlPr>
                            </m:sSubSup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𝑝</m:t>
                              </m:r>
                            </m:sub>
                            <m:sup>
                              <m:r>
                                <a:rPr lang="en-US" sz="2000" b="0" i="1" smtClean="0">
                                  <a:latin typeface="Cambria Math" panose="02040503050406030204" pitchFamily="18" charset="0"/>
                                </a:rPr>
                                <m:t>2</m:t>
                              </m:r>
                            </m:sup>
                          </m:sSubSup>
                        </m:e>
                      </m:rad>
                    </m:oMath>
                  </m:oMathPara>
                </a14:m>
                <a:endParaRPr lang="en-US" sz="2000" dirty="0"/>
              </a:p>
              <a:p>
                <a:pPr marL="0" indent="0">
                  <a:buNone/>
                </a:pPr>
                <a:endParaRPr lang="en-US" sz="2000" dirty="0"/>
              </a:p>
              <a:p>
                <a:pPr marL="0" indent="0">
                  <a:buNone/>
                </a:pPr>
                <a:r>
                  <a:rPr lang="en-US" sz="2000" dirty="0"/>
                  <a:t>Accelerator Parameters:</a:t>
                </a:r>
              </a:p>
              <a:p>
                <a:pPr marL="0" indent="0">
                  <a:buNone/>
                </a:pPr>
                <a:endParaRPr lang="en-US" sz="2000" dirty="0"/>
              </a:p>
              <a:p>
                <a:pPr marL="0" indent="0" algn="ctr">
                  <a:buNone/>
                </a:pPr>
                <a14:m>
                  <m:oMath xmlns:m="http://schemas.openxmlformats.org/officeDocument/2006/math">
                    <m:sSub>
                      <m:sSubPr>
                        <m:ctrlPr>
                          <a:rPr lang="en-US" sz="2000" b="0" i="1" smtClean="0">
                            <a:latin typeface="Cambria Math" charset="0"/>
                          </a:rPr>
                        </m:ctrlPr>
                      </m:sSubPr>
                      <m:e>
                        <m:r>
                          <a:rPr lang="en-US"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=43.2 </m:t>
                    </m:r>
                    <m:r>
                      <a:rPr lang="en-US" sz="2000" b="0" i="1" smtClean="0">
                        <a:latin typeface="Cambria Math" panose="02040503050406030204" pitchFamily="18" charset="0"/>
                      </a:rPr>
                      <m:t>𝑛𝑚</m:t>
                    </m:r>
                  </m:oMath>
                </a14:m>
                <a:r>
                  <a:rPr lang="en-US" sz="2000" dirty="0"/>
                  <a:t>  (EIC CDR Table 3.5)</a:t>
                </a:r>
              </a:p>
              <a:p>
                <a:pPr marL="0" indent="0" algn="ctr">
                  <a:buNone/>
                </a:pPr>
                <a14:m>
                  <m:oMath xmlns:m="http://schemas.openxmlformats.org/officeDocument/2006/math">
                    <m:sSub>
                      <m:sSubPr>
                        <m:ctrlPr>
                          <a:rPr lang="en-US" sz="2000" b="0" i="1" smtClean="0">
                            <a:latin typeface="Cambria Math"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=6.2</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−4</m:t>
                        </m:r>
                      </m:sup>
                    </m:sSup>
                    <m:r>
                      <a:rPr lang="en-US" sz="2000" b="0" i="1" smtClean="0">
                        <a:latin typeface="Cambria Math" panose="02040503050406030204" pitchFamily="18" charset="0"/>
                        <a:ea typeface="Cambria Math" panose="02040503050406030204" pitchFamily="18" charset="0"/>
                      </a:rPr>
                      <m:t> </m:t>
                    </m:r>
                  </m:oMath>
                </a14:m>
                <a:r>
                  <a:rPr lang="en-US" sz="2000" dirty="0"/>
                  <a:t>(EIC CDR Table 3.5)</a:t>
                </a: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D8086DEE-F26A-4E7D-BB0E-A5089A0FE1DE}"/>
                  </a:ext>
                </a:extLst>
              </p:cNvPr>
              <p:cNvSpPr>
                <a:spLocks noGrp="1" noRot="1" noChangeAspect="1" noMove="1" noResize="1" noEditPoints="1" noAdjustHandles="1" noChangeArrowheads="1" noChangeShapeType="1" noTextEdit="1"/>
              </p:cNvSpPr>
              <p:nvPr>
                <p:ph sz="half" idx="1"/>
              </p:nvPr>
            </p:nvSpPr>
            <p:spPr>
              <a:blipFill>
                <a:blip r:embed="rId3"/>
                <a:stretch>
                  <a:fillRect l="-1176"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E90CB9E9-5831-4584-930C-E40BAF736CBF}"/>
                  </a:ext>
                </a:extLst>
              </p:cNvPr>
              <p:cNvSpPr>
                <a:spLocks noGrp="1"/>
              </p:cNvSpPr>
              <p:nvPr>
                <p:ph sz="half" idx="2"/>
              </p:nvPr>
            </p:nvSpPr>
            <p:spPr/>
            <p:txBody>
              <a:bodyPr>
                <a:normAutofit fontScale="92500" lnSpcReduction="20000"/>
              </a:bodyPr>
              <a:lstStyle/>
              <a:p>
                <a:pPr marL="0" indent="0">
                  <a:buNone/>
                </a:pPr>
                <a:r>
                  <a:rPr lang="en-US" dirty="0"/>
                  <a:t>IR6 Parameters at first RP:</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𝑥</m:t>
                          </m:r>
                        </m:sub>
                      </m:sSub>
                      <m:r>
                        <a:rPr lang="en-US" b="0" i="1" smtClean="0">
                          <a:latin typeface="Cambria Math" panose="02040503050406030204" pitchFamily="18" charset="0"/>
                        </a:rPr>
                        <m:t>=865 </m:t>
                      </m:r>
                      <m:r>
                        <a:rPr lang="en-US" b="0" i="1" smtClean="0">
                          <a:latin typeface="Cambria Math" panose="02040503050406030204" pitchFamily="18" charset="0"/>
                        </a:rPr>
                        <m:t>𝑚</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𝑥</m:t>
                          </m:r>
                        </m:sub>
                      </m:sSub>
                      <m:r>
                        <a:rPr lang="en-US" b="0" i="1" smtClean="0">
                          <a:latin typeface="Cambria Math" panose="02040503050406030204" pitchFamily="18" charset="0"/>
                        </a:rPr>
                        <m:t>=−16.7 </m:t>
                      </m:r>
                      <m:r>
                        <a:rPr lang="en-US" b="0" i="1" smtClean="0">
                          <a:latin typeface="Cambria Math" panose="02040503050406030204" pitchFamily="18" charset="0"/>
                        </a:rPr>
                        <m:t>𝑐𝑚</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Sup>
                        <m:sSubSupPr>
                          <m:ctrlPr>
                            <a:rPr lang="en-US" b="0" i="1" smtClean="0">
                              <a:latin typeface="Cambria Math"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𝑚𝑖𝑛</m:t>
                          </m:r>
                        </m:sub>
                        <m:sup>
                          <m:r>
                            <a:rPr lang="en-US" b="0" i="1" smtClean="0">
                              <a:latin typeface="Cambria Math" panose="02040503050406030204" pitchFamily="18" charset="0"/>
                            </a:rPr>
                            <m:t>𝑅𝑃</m:t>
                          </m:r>
                          <m:r>
                            <a:rPr lang="en-US" b="0" i="1" smtClean="0">
                              <a:latin typeface="Cambria Math" panose="02040503050406030204" pitchFamily="18" charset="0"/>
                            </a:rPr>
                            <m:t>1</m:t>
                          </m:r>
                        </m:sup>
                      </m:sSubSup>
                      <m:r>
                        <a:rPr lang="en-US" b="0" i="1" smtClean="0">
                          <a:latin typeface="Cambria Math" panose="02040503050406030204" pitchFamily="18" charset="0"/>
                        </a:rPr>
                        <m:t>=6.11 </m:t>
                      </m:r>
                      <m:r>
                        <a:rPr lang="en-US" b="0" i="1" smtClean="0">
                          <a:latin typeface="Cambria Math" panose="02040503050406030204" pitchFamily="18" charset="0"/>
                        </a:rPr>
                        <m:t>𝑐𝑚</m:t>
                      </m:r>
                    </m:oMath>
                  </m:oMathPara>
                </a14:m>
                <a:endParaRPr lang="en-US" dirty="0"/>
              </a:p>
              <a:p>
                <a:pPr marL="0" indent="0">
                  <a:buNone/>
                </a:pPr>
                <a:endParaRPr lang="en-US" dirty="0"/>
              </a:p>
              <a:p>
                <a:pPr marL="0" indent="0">
                  <a:buNone/>
                </a:pPr>
                <a:r>
                  <a:rPr lang="en-US" dirty="0"/>
                  <a:t>IR8 Parameters at first RP:</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𝑥</m:t>
                          </m:r>
                        </m:sub>
                      </m:sSub>
                      <m:r>
                        <a:rPr lang="en-US" b="0" i="1" smtClean="0">
                          <a:latin typeface="Cambria Math" panose="02040503050406030204" pitchFamily="18" charset="0"/>
                        </a:rPr>
                        <m:t>=2.28 </m:t>
                      </m:r>
                      <m:r>
                        <a:rPr lang="en-US" b="0" i="1" smtClean="0">
                          <a:latin typeface="Cambria Math" panose="02040503050406030204" pitchFamily="18" charset="0"/>
                        </a:rPr>
                        <m:t>𝑚</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𝑥</m:t>
                          </m:r>
                        </m:sub>
                      </m:sSub>
                      <m:r>
                        <a:rPr lang="en-US" b="0" i="1" smtClean="0">
                          <a:latin typeface="Cambria Math" panose="02040503050406030204" pitchFamily="18" charset="0"/>
                        </a:rPr>
                        <m:t>=38.2 </m:t>
                      </m:r>
                      <m:r>
                        <a:rPr lang="en-US" b="0" i="1" smtClean="0">
                          <a:latin typeface="Cambria Math" panose="02040503050406030204" pitchFamily="18" charset="0"/>
                        </a:rPr>
                        <m:t>𝑐𝑚</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Sup>
                        <m:sSubSupPr>
                          <m:ctrlPr>
                            <a:rPr lang="en-US" b="0" i="1" smtClean="0">
                              <a:latin typeface="Cambria Math"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𝑚𝑖𝑛</m:t>
                          </m:r>
                        </m:sub>
                        <m:sup>
                          <m:r>
                            <a:rPr lang="en-US" b="0" i="1" smtClean="0">
                              <a:latin typeface="Cambria Math" panose="02040503050406030204" pitchFamily="18" charset="0"/>
                            </a:rPr>
                            <m:t>𝑅𝑃</m:t>
                          </m:r>
                          <m:r>
                            <a:rPr lang="en-US" b="0" i="1" smtClean="0">
                              <a:latin typeface="Cambria Math" panose="02040503050406030204" pitchFamily="18" charset="0"/>
                            </a:rPr>
                            <m:t>1</m:t>
                          </m:r>
                        </m:sup>
                      </m:sSubSup>
                      <m:r>
                        <a:rPr lang="en-US" b="0" i="1" smtClean="0">
                          <a:latin typeface="Cambria Math" panose="02040503050406030204" pitchFamily="18" charset="0"/>
                        </a:rPr>
                        <m:t>=0.39 </m:t>
                      </m:r>
                      <m:r>
                        <a:rPr lang="en-US" b="0" i="1" smtClean="0">
                          <a:latin typeface="Cambria Math" panose="02040503050406030204" pitchFamily="18" charset="0"/>
                        </a:rPr>
                        <m:t>𝑐𝑚</m:t>
                      </m:r>
                    </m:oMath>
                  </m:oMathPara>
                </a14:m>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E90CB9E9-5831-4584-930C-E40BAF736CBF}"/>
                  </a:ext>
                </a:extLst>
              </p:cNvPr>
              <p:cNvSpPr>
                <a:spLocks noGrp="1" noRot="1" noChangeAspect="1" noMove="1" noResize="1" noEditPoints="1" noAdjustHandles="1" noChangeArrowheads="1" noChangeShapeType="1" noTextEdit="1"/>
              </p:cNvSpPr>
              <p:nvPr>
                <p:ph sz="half" idx="2"/>
              </p:nvPr>
            </p:nvSpPr>
            <p:spPr>
              <a:blipFill>
                <a:blip r:embed="rId4"/>
                <a:stretch>
                  <a:fillRect l="-2118" t="-350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xmlns="" id="{BF3C68B9-1C80-4BAC-8C6A-7AFB9CFB8C94}"/>
              </a:ext>
            </a:extLst>
          </p:cNvPr>
          <p:cNvSpPr>
            <a:spLocks noGrp="1"/>
          </p:cNvSpPr>
          <p:nvPr>
            <p:ph type="sldNum" sz="quarter" idx="12"/>
          </p:nvPr>
        </p:nvSpPr>
        <p:spPr/>
        <p:txBody>
          <a:bodyPr/>
          <a:lstStyle/>
          <a:p>
            <a:fld id="{2F2D8154-10B4-4AFF-8509-D1028C9EDAE4}" type="slidenum">
              <a:rPr lang="en-US" smtClean="0"/>
              <a:t>18</a:t>
            </a:fld>
            <a:endParaRPr lang="en-US"/>
          </a:p>
        </p:txBody>
      </p:sp>
      <p:sp>
        <p:nvSpPr>
          <p:cNvPr id="7" name="Rectangle 6">
            <a:extLst>
              <a:ext uri="{FF2B5EF4-FFF2-40B4-BE49-F238E27FC236}">
                <a16:creationId xmlns:a16="http://schemas.microsoft.com/office/drawing/2014/main" xmlns="" id="{E9F20229-B924-46CB-B244-C78CB4BFB1D1}"/>
              </a:ext>
            </a:extLst>
          </p:cNvPr>
          <p:cNvSpPr/>
          <p:nvPr/>
        </p:nvSpPr>
        <p:spPr>
          <a:xfrm>
            <a:off x="7886700" y="2495550"/>
            <a:ext cx="1819275" cy="43815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963D4E8-7AAB-4244-A443-C4D64A2A563E}"/>
              </a:ext>
            </a:extLst>
          </p:cNvPr>
          <p:cNvSpPr/>
          <p:nvPr/>
        </p:nvSpPr>
        <p:spPr>
          <a:xfrm>
            <a:off x="7853362" y="3209924"/>
            <a:ext cx="2271713" cy="5048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0EAB4ACF-F3B4-4735-8125-9D11C88A00CA}"/>
              </a:ext>
            </a:extLst>
          </p:cNvPr>
          <p:cNvSpPr/>
          <p:nvPr/>
        </p:nvSpPr>
        <p:spPr>
          <a:xfrm>
            <a:off x="7853362" y="4846636"/>
            <a:ext cx="1852613" cy="382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a:extLst>
              <a:ext uri="{FF2B5EF4-FFF2-40B4-BE49-F238E27FC236}">
                <a16:creationId xmlns:a16="http://schemas.microsoft.com/office/drawing/2014/main" xmlns="" id="{EDCC405A-47F0-4931-8F99-A3DD06994E24}"/>
              </a:ext>
            </a:extLst>
          </p:cNvPr>
          <p:cNvSpPr/>
          <p:nvPr/>
        </p:nvSpPr>
        <p:spPr>
          <a:xfrm>
            <a:off x="7836693" y="5486401"/>
            <a:ext cx="2271713" cy="5048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D852AA4-EC93-451A-9D53-BE0A5A0856E9}"/>
              </a:ext>
            </a:extLst>
          </p:cNvPr>
          <p:cNvSpPr txBox="1"/>
          <p:nvPr/>
        </p:nvSpPr>
        <p:spPr>
          <a:xfrm>
            <a:off x="10125075" y="3462336"/>
            <a:ext cx="1852614" cy="2031325"/>
          </a:xfrm>
          <a:prstGeom prst="rect">
            <a:avLst/>
          </a:prstGeom>
          <a:noFill/>
        </p:spPr>
        <p:txBody>
          <a:bodyPr wrap="square" rtlCol="0">
            <a:spAutoFit/>
          </a:bodyPr>
          <a:lstStyle/>
          <a:p>
            <a:pPr algn="ctr"/>
            <a:r>
              <a:rPr lang="en-US" b="1" dirty="0"/>
              <a:t>Big acceptance difference between the two IRs is caused by the second focus at the RPs in the IR8 design </a:t>
            </a:r>
          </a:p>
        </p:txBody>
      </p:sp>
      <p:sp>
        <p:nvSpPr>
          <p:cNvPr id="17"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796845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B56D7-EDC4-4F54-B2CB-9418E9A2134C}"/>
              </a:ext>
            </a:extLst>
          </p:cNvPr>
          <p:cNvSpPr>
            <a:spLocks noGrp="1"/>
          </p:cNvSpPr>
          <p:nvPr>
            <p:ph type="title"/>
          </p:nvPr>
        </p:nvSpPr>
        <p:spPr/>
        <p:txBody>
          <a:bodyPr/>
          <a:lstStyle/>
          <a:p>
            <a:r>
              <a:rPr lang="en-US" dirty="0" smtClean="0"/>
              <a:t>Roman Pot Acceptance</a:t>
            </a:r>
            <a:endParaRPr lang="en-US" dirty="0"/>
          </a:p>
        </p:txBody>
      </p:sp>
      <p:pic>
        <p:nvPicPr>
          <p:cNvPr id="8" name="Content Placeholder 7">
            <a:extLst>
              <a:ext uri="{FF2B5EF4-FFF2-40B4-BE49-F238E27FC236}">
                <a16:creationId xmlns:a16="http://schemas.microsoft.com/office/drawing/2014/main" xmlns="" id="{F33FEF10-BB2D-4413-A373-766F948358F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25625"/>
            <a:ext cx="6019800" cy="3471983"/>
          </a:xfrm>
        </p:spPr>
      </p:pic>
      <p:pic>
        <p:nvPicPr>
          <p:cNvPr id="10" name="Content Placeholder 9">
            <a:extLst>
              <a:ext uri="{FF2B5EF4-FFF2-40B4-BE49-F238E27FC236}">
                <a16:creationId xmlns:a16="http://schemas.microsoft.com/office/drawing/2014/main" xmlns="" id="{6C038A9B-906F-4715-BA96-4B2DCE0440E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06419" y="1825624"/>
            <a:ext cx="6085581" cy="3471983"/>
          </a:xfrm>
        </p:spPr>
      </p:pic>
      <p:sp>
        <p:nvSpPr>
          <p:cNvPr id="6" name="Slide Number Placeholder 5">
            <a:extLst>
              <a:ext uri="{FF2B5EF4-FFF2-40B4-BE49-F238E27FC236}">
                <a16:creationId xmlns:a16="http://schemas.microsoft.com/office/drawing/2014/main" xmlns="" id="{5B50D6FD-5CDC-4253-984F-EC073CB4F0E1}"/>
              </a:ext>
            </a:extLst>
          </p:cNvPr>
          <p:cNvSpPr>
            <a:spLocks noGrp="1"/>
          </p:cNvSpPr>
          <p:nvPr>
            <p:ph type="sldNum" sz="quarter" idx="12"/>
          </p:nvPr>
        </p:nvSpPr>
        <p:spPr/>
        <p:txBody>
          <a:bodyPr/>
          <a:lstStyle/>
          <a:p>
            <a:fld id="{2F2D8154-10B4-4AFF-8509-D1028C9EDAE4}" type="slidenum">
              <a:rPr lang="en-US" smtClean="0"/>
              <a:t>19</a:t>
            </a:fld>
            <a:endParaRPr lang="en-US"/>
          </a:p>
        </p:txBody>
      </p:sp>
      <p:sp>
        <p:nvSpPr>
          <p:cNvPr id="11" name="TextBox 10">
            <a:extLst>
              <a:ext uri="{FF2B5EF4-FFF2-40B4-BE49-F238E27FC236}">
                <a16:creationId xmlns:a16="http://schemas.microsoft.com/office/drawing/2014/main" xmlns="" id="{2B632E9A-5432-4E69-A40D-3A3A31E027B5}"/>
              </a:ext>
            </a:extLst>
          </p:cNvPr>
          <p:cNvSpPr txBox="1"/>
          <p:nvPr/>
        </p:nvSpPr>
        <p:spPr>
          <a:xfrm>
            <a:off x="2486024" y="1456292"/>
            <a:ext cx="1852614" cy="461665"/>
          </a:xfrm>
          <a:prstGeom prst="rect">
            <a:avLst/>
          </a:prstGeom>
          <a:noFill/>
        </p:spPr>
        <p:txBody>
          <a:bodyPr wrap="square" rtlCol="0">
            <a:spAutoFit/>
          </a:bodyPr>
          <a:lstStyle/>
          <a:p>
            <a:pPr algn="ctr"/>
            <a:r>
              <a:rPr lang="en-US" sz="2400" b="1" dirty="0"/>
              <a:t>IR6</a:t>
            </a:r>
          </a:p>
        </p:txBody>
      </p:sp>
      <p:sp>
        <p:nvSpPr>
          <p:cNvPr id="12" name="TextBox 11">
            <a:extLst>
              <a:ext uri="{FF2B5EF4-FFF2-40B4-BE49-F238E27FC236}">
                <a16:creationId xmlns:a16="http://schemas.microsoft.com/office/drawing/2014/main" xmlns="" id="{37C26506-C2EA-4DB3-874C-B5A04B97ED5B}"/>
              </a:ext>
            </a:extLst>
          </p:cNvPr>
          <p:cNvSpPr txBox="1"/>
          <p:nvPr/>
        </p:nvSpPr>
        <p:spPr>
          <a:xfrm>
            <a:off x="8439149" y="1456292"/>
            <a:ext cx="1852614" cy="461665"/>
          </a:xfrm>
          <a:prstGeom prst="rect">
            <a:avLst/>
          </a:prstGeom>
          <a:noFill/>
        </p:spPr>
        <p:txBody>
          <a:bodyPr wrap="square" rtlCol="0">
            <a:spAutoFit/>
          </a:bodyPr>
          <a:lstStyle/>
          <a:p>
            <a:pPr algn="ctr"/>
            <a:r>
              <a:rPr lang="en-US" sz="2400" b="1" dirty="0"/>
              <a:t>IR8</a:t>
            </a:r>
          </a:p>
        </p:txBody>
      </p:sp>
      <p:sp>
        <p:nvSpPr>
          <p:cNvPr id="3" name="TextBox 2"/>
          <p:cNvSpPr txBox="1"/>
          <p:nvPr/>
        </p:nvSpPr>
        <p:spPr>
          <a:xfrm>
            <a:off x="3581400" y="5511647"/>
            <a:ext cx="9112624" cy="1200329"/>
          </a:xfrm>
          <a:prstGeom prst="rect">
            <a:avLst/>
          </a:prstGeom>
          <a:noFill/>
        </p:spPr>
        <p:txBody>
          <a:bodyPr wrap="square" rtlCol="0">
            <a:spAutoFit/>
          </a:bodyPr>
          <a:lstStyle/>
          <a:p>
            <a:r>
              <a:rPr lang="en-US" b="1" dirty="0" smtClean="0"/>
              <a:t>Isotope hit positions at the first RP vs. isotope Z</a:t>
            </a:r>
          </a:p>
          <a:p>
            <a:r>
              <a:rPr lang="en-US" b="1" dirty="0" smtClean="0"/>
              <a:t>Includes all isotopes known/potential (NNDC and LISE++ database)</a:t>
            </a:r>
          </a:p>
          <a:p>
            <a:r>
              <a:rPr lang="en-US" b="1" dirty="0" smtClean="0"/>
              <a:t>RP Positon Resolution of 10—100 microns</a:t>
            </a:r>
          </a:p>
          <a:p>
            <a:endParaRPr lang="en-US" b="1" dirty="0" smtClean="0"/>
          </a:p>
        </p:txBody>
      </p:sp>
      <p:sp>
        <p:nvSpPr>
          <p:cNvPr id="14"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smtClean="0"/>
              <a:t>5/04/2022</a:t>
            </a:r>
            <a:endParaRPr lang="en-US" dirty="0"/>
          </a:p>
        </p:txBody>
      </p:sp>
    </p:spTree>
    <p:extLst>
      <p:ext uri="{BB962C8B-B14F-4D97-AF65-F5344CB8AC3E}">
        <p14:creationId xmlns:p14="http://schemas.microsoft.com/office/powerpoint/2010/main" val="1115909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Questions</a:t>
            </a:r>
            <a:endParaRPr lang="en-US" dirty="0"/>
          </a:p>
        </p:txBody>
      </p:sp>
      <p:sp>
        <p:nvSpPr>
          <p:cNvPr id="3" name="Content Placeholder 2"/>
          <p:cNvSpPr>
            <a:spLocks noGrp="1"/>
          </p:cNvSpPr>
          <p:nvPr>
            <p:ph idx="1"/>
          </p:nvPr>
        </p:nvSpPr>
        <p:spPr/>
        <p:txBody>
          <a:bodyPr/>
          <a:lstStyle/>
          <a:p>
            <a:r>
              <a:rPr lang="en-US" dirty="0"/>
              <a:t>Would the high-energy electron-heavy nucleus scattering of the future EIC have the capability to produce exotic nuclei?</a:t>
            </a:r>
          </a:p>
          <a:p>
            <a:endParaRPr lang="en-US" dirty="0"/>
          </a:p>
          <a:p>
            <a:r>
              <a:rPr lang="en-US" dirty="0"/>
              <a:t>Can we go on to detect and correctly identify the produced exotic nuclei? </a:t>
            </a:r>
          </a:p>
          <a:p>
            <a:endParaRPr lang="en-US" dirty="0"/>
          </a:p>
          <a:p>
            <a:r>
              <a:rPr lang="en-US" dirty="0"/>
              <a:t>Can we also study the level structure of the nuclei by detecting the decay photons? What requirements does this place on the far-forward detection area?</a:t>
            </a:r>
          </a:p>
          <a:p>
            <a:endParaRPr lang="en-US" dirty="0"/>
          </a:p>
        </p:txBody>
      </p:sp>
      <p:sp>
        <p:nvSpPr>
          <p:cNvPr id="5"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2</a:t>
            </a:r>
            <a:endParaRPr lang="en-US" dirty="0"/>
          </a:p>
        </p:txBody>
      </p:sp>
      <p:sp>
        <p:nvSpPr>
          <p:cNvPr id="6"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041679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70155189-D96C-4527-B0EC-654B946BE6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5" y="453803"/>
            <a:ext cx="10515600" cy="1013995"/>
          </a:xfrm>
        </p:spPr>
        <p:txBody>
          <a:bodyPr vert="horz" lIns="91440" tIns="45720" rIns="91440" bIns="45720" rtlCol="0" anchor="ctr">
            <a:normAutofit/>
          </a:bodyPr>
          <a:lstStyle/>
          <a:p>
            <a:r>
              <a:rPr lang="en-US" kern="1200" dirty="0">
                <a:solidFill>
                  <a:schemeClr val="tx1"/>
                </a:solidFill>
                <a:latin typeface="+mj-lt"/>
                <a:ea typeface="+mj-ea"/>
                <a:cs typeface="+mj-cs"/>
              </a:rPr>
              <a:t>ZDC Acceptance</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322865"/>
            <a:ext cx="7429500" cy="5033485"/>
          </a:xfrm>
          <a:prstGeom prst="rect">
            <a:avLst/>
          </a:prstGeom>
        </p:spPr>
      </p:pic>
      <p:sp>
        <p:nvSpPr>
          <p:cNvPr id="8" name="Content Placeholder 7"/>
          <p:cNvSpPr>
            <a:spLocks noGrp="1"/>
          </p:cNvSpPr>
          <p:nvPr>
            <p:ph sz="half" idx="1"/>
          </p:nvPr>
        </p:nvSpPr>
        <p:spPr>
          <a:xfrm>
            <a:off x="7597503" y="2133600"/>
            <a:ext cx="5181600" cy="4351338"/>
          </a:xfrm>
        </p:spPr>
        <p:txBody>
          <a:bodyPr/>
          <a:lstStyle/>
          <a:p>
            <a:endParaRPr lang="en-US" dirty="0"/>
          </a:p>
        </p:txBody>
      </p:sp>
      <p:sp>
        <p:nvSpPr>
          <p:cNvPr id="10"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385304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75" y="453803"/>
            <a:ext cx="10515600" cy="1013995"/>
          </a:xfrm>
        </p:spPr>
        <p:txBody>
          <a:bodyPr vert="horz" lIns="91440" tIns="45720" rIns="91440" bIns="45720" rtlCol="0" anchor="ctr">
            <a:normAutofit/>
          </a:bodyPr>
          <a:lstStyle/>
          <a:p>
            <a:r>
              <a:rPr lang="en-US" kern="1200" dirty="0">
                <a:solidFill>
                  <a:schemeClr val="tx1"/>
                </a:solidFill>
                <a:latin typeface="+mj-lt"/>
                <a:ea typeface="+mj-ea"/>
                <a:cs typeface="+mj-cs"/>
              </a:rPr>
              <a:t>ZDC Acceptance</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2474259"/>
            <a:ext cx="3541531" cy="2399387"/>
          </a:xfrm>
          <a:prstGeom prst="rect">
            <a:avLst/>
          </a:prstGeom>
        </p:spPr>
      </p:pic>
      <p:sp>
        <p:nvSpPr>
          <p:cNvPr id="8" name="Content Placeholder 7"/>
          <p:cNvSpPr>
            <a:spLocks noGrp="1"/>
          </p:cNvSpPr>
          <p:nvPr>
            <p:ph sz="half" idx="1"/>
          </p:nvPr>
        </p:nvSpPr>
        <p:spPr>
          <a:xfrm>
            <a:off x="7597503" y="2133600"/>
            <a:ext cx="5181600" cy="4351338"/>
          </a:xfrm>
        </p:spPr>
        <p:txBody>
          <a:bodyPr/>
          <a:lstStyle/>
          <a:p>
            <a:endParaRPr lang="en-US" dirty="0"/>
          </a:p>
        </p:txBody>
      </p:sp>
      <p:sp>
        <p:nvSpPr>
          <p:cNvPr id="10"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59" y="1240122"/>
            <a:ext cx="7888941" cy="5343905"/>
          </a:xfrm>
          <a:prstGeom prst="rect">
            <a:avLst/>
          </a:prstGeom>
        </p:spPr>
      </p:pic>
      <p:sp>
        <p:nvSpPr>
          <p:cNvPr id="3" name="TextBox 2"/>
          <p:cNvSpPr txBox="1"/>
          <p:nvPr/>
        </p:nvSpPr>
        <p:spPr>
          <a:xfrm>
            <a:off x="3581400" y="3656580"/>
            <a:ext cx="788894" cy="369332"/>
          </a:xfrm>
          <a:prstGeom prst="rect">
            <a:avLst/>
          </a:prstGeom>
          <a:noFill/>
        </p:spPr>
        <p:txBody>
          <a:bodyPr wrap="square" rtlCol="0">
            <a:spAutoFit/>
          </a:bodyPr>
          <a:lstStyle/>
          <a:p>
            <a:r>
              <a:rPr lang="en-US" smtClean="0">
                <a:sym typeface="Wingdings"/>
              </a:rPr>
              <a:t>   </a:t>
            </a:r>
            <a:endParaRPr lang="en-US"/>
          </a:p>
        </p:txBody>
      </p:sp>
    </p:spTree>
    <p:extLst>
      <p:ext uri="{BB962C8B-B14F-4D97-AF65-F5344CB8AC3E}">
        <p14:creationId xmlns:p14="http://schemas.microsoft.com/office/powerpoint/2010/main" val="2149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ZDC Acceptance</a:t>
            </a:r>
          </a:p>
        </p:txBody>
      </p:sp>
      <p:sp>
        <p:nvSpPr>
          <p:cNvPr id="4" name="Content Placeholder 3"/>
          <p:cNvSpPr>
            <a:spLocks noGrp="1"/>
          </p:cNvSpPr>
          <p:nvPr>
            <p:ph sz="half" idx="2"/>
          </p:nvPr>
        </p:nvSpPr>
        <p:spPr>
          <a:xfrm>
            <a:off x="7803776" y="2133600"/>
            <a:ext cx="5181600"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If we zoom in, we can see that </a:t>
            </a:r>
            <a:r>
              <a:rPr lang="en-US" smtClean="0"/>
              <a:t>most isotopes are within the acceptance region</a:t>
            </a:r>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624"/>
            <a:ext cx="7429045" cy="5032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450" y="3912108"/>
            <a:ext cx="3797536" cy="2572830"/>
          </a:xfrm>
          <a:prstGeom prst="rect">
            <a:avLst/>
          </a:prstGeom>
        </p:spPr>
      </p:pic>
      <p:sp>
        <p:nvSpPr>
          <p:cNvPr id="7"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31558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163987"/>
            <a:ext cx="10515600" cy="1325563"/>
          </a:xfrm>
        </p:spPr>
        <p:txBody>
          <a:bodyPr/>
          <a:lstStyle/>
          <a:p>
            <a:r>
              <a:rPr lang="en-US" dirty="0" smtClean="0"/>
              <a:t>Identification of Isotopes in IR6</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3126424"/>
                <a:ext cx="7582786" cy="168311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To identify isotopes, we use the relationship </a:t>
                </a:r>
              </a:p>
              <a:p>
                <a:pPr marL="0" lvl="0" indent="0" algn="ctr">
                  <a:lnSpc>
                    <a:spcPct val="100000"/>
                  </a:lnSpc>
                  <a:spcBef>
                    <a:spcPts val="0"/>
                  </a:spcBef>
                  <a:buNone/>
                </a:pPr>
                <a14:m>
                  <m:oMath xmlns:m="http://schemas.openxmlformats.org/officeDocument/2006/math">
                    <m:r>
                      <a:rPr lang="en-US" i="1" smtClean="0">
                        <a:latin typeface="Cambria Math" charset="0"/>
                      </a:rPr>
                      <m:t>𝑥𝐿</m:t>
                    </m:r>
                    <m:r>
                      <a:rPr lang="en-US" i="1" smtClean="0">
                        <a:latin typeface="Cambria Math" charset="0"/>
                      </a:rPr>
                      <m:t> =</m:t>
                    </m:r>
                  </m:oMath>
                </a14:m>
                <a:r>
                  <a:rPr lang="mr-IN" dirty="0"/>
                  <a:t> </a:t>
                </a:r>
                <a14:m>
                  <m:oMath xmlns:m="http://schemas.openxmlformats.org/officeDocument/2006/math">
                    <m:f>
                      <m:fPr>
                        <m:ctrlPr>
                          <a:rPr lang="mr-IN" i="1">
                            <a:latin typeface="Cambria Math" charset="0"/>
                          </a:rPr>
                        </m:ctrlPr>
                      </m:fPr>
                      <m:num>
                        <m:r>
                          <a:rPr lang="en-US" i="1">
                            <a:latin typeface="Cambria Math" charset="0"/>
                          </a:rPr>
                          <m:t>𝑅</m:t>
                        </m:r>
                      </m:num>
                      <m:den>
                        <m:sSub>
                          <m:sSubPr>
                            <m:ctrlPr>
                              <a:rPr lang="en-US" i="1">
                                <a:latin typeface="Cambria Math" charset="0"/>
                              </a:rPr>
                            </m:ctrlPr>
                          </m:sSubPr>
                          <m:e>
                            <m:r>
                              <a:rPr lang="en-US" i="1">
                                <a:latin typeface="Cambria Math" charset="0"/>
                              </a:rPr>
                              <m:t>𝑅</m:t>
                            </m:r>
                          </m:e>
                          <m:sub>
                            <m:r>
                              <a:rPr lang="en-US" i="1">
                                <a:latin typeface="Cambria Math" charset="0"/>
                              </a:rPr>
                              <m:t>𝐵𝑒𝑎𝑚</m:t>
                            </m:r>
                          </m:sub>
                        </m:sSub>
                      </m:den>
                    </m:f>
                    <m:r>
                      <a:rPr lang="en-US" b="0" i="1" smtClean="0">
                        <a:latin typeface="Cambria Math" panose="02040503050406030204" pitchFamily="18" charset="0"/>
                      </a:rPr>
                      <m:t>=</m:t>
                    </m:r>
                    <m:d>
                      <m:dPr>
                        <m:begChr m:val="["/>
                        <m:endChr m:val="]"/>
                        <m:ctrlPr>
                          <a:rPr lang="en-US" b="0" i="1" smtClean="0">
                            <a:latin typeface="Cambria Math" charset="0"/>
                          </a:rPr>
                        </m:ctrlPr>
                      </m:dPr>
                      <m:e>
                        <m:f>
                          <m:fPr>
                            <m:type m:val="skw"/>
                            <m:ctrlPr>
                              <a:rPr lang="en-US" b="0" i="1" smtClean="0">
                                <a:latin typeface="Cambria Math" charset="0"/>
                              </a:rPr>
                            </m:ctrlPr>
                          </m:fPr>
                          <m:num>
                            <m:d>
                              <m:dPr>
                                <m:ctrlPr>
                                  <a:rPr lang="en-US" b="0" i="1" smtClean="0">
                                    <a:latin typeface="Cambria Math" charset="0"/>
                                  </a:rPr>
                                </m:ctrlPr>
                              </m:dPr>
                              <m:e>
                                <m:f>
                                  <m:fPr>
                                    <m:ctrlPr>
                                      <a:rPr lang="en-US" b="0" i="1" smtClean="0">
                                        <a:latin typeface="Cambria Math" charset="0"/>
                                      </a:rPr>
                                    </m:ctrlPr>
                                  </m:fPr>
                                  <m:num>
                                    <m:r>
                                      <a:rPr lang="en-US" b="0" i="1" smtClean="0">
                                        <a:latin typeface="Cambria Math" panose="02040503050406030204" pitchFamily="18" charset="0"/>
                                      </a:rPr>
                                      <m:t>𝐴</m:t>
                                    </m:r>
                                    <m:r>
                                      <m:rPr>
                                        <m:nor/>
                                      </m:rPr>
                                      <a:rPr lang="en-US" i="1" dirty="0" smtClean="0"/>
                                      <m:t>p</m:t>
                                    </m:r>
                                    <m:r>
                                      <m:rPr>
                                        <m:nor/>
                                      </m:rPr>
                                      <a:rPr lang="en-US" i="1" baseline="-25000" dirty="0" smtClean="0"/>
                                      <m:t>N</m:t>
                                    </m:r>
                                  </m:num>
                                  <m:den>
                                    <m:r>
                                      <a:rPr lang="en-US" b="0" i="1" dirty="0" smtClean="0">
                                        <a:latin typeface="Cambria Math" charset="0"/>
                                      </a:rPr>
                                      <m:t>𝑍</m:t>
                                    </m:r>
                                  </m:den>
                                </m:f>
                              </m:e>
                            </m:d>
                          </m:num>
                          <m:den>
                            <m:d>
                              <m:dPr>
                                <m:ctrlPr>
                                  <a:rPr lang="en-US" b="0" i="1" smtClean="0">
                                    <a:latin typeface="Cambria Math" charset="0"/>
                                  </a:rPr>
                                </m:ctrlPr>
                              </m:dPr>
                              <m:e>
                                <m:f>
                                  <m:fPr>
                                    <m:ctrlPr>
                                      <a:rPr lang="en-US" b="0" i="1" smtClean="0">
                                        <a:latin typeface="Cambria Math" charset="0"/>
                                      </a:rPr>
                                    </m:ctrlPr>
                                  </m:fPr>
                                  <m:num>
                                    <m:sSub>
                                      <m:sSubPr>
                                        <m:ctrlPr>
                                          <a:rPr lang="en-US" b="0" i="1" smtClean="0">
                                            <a:latin typeface="Cambria Math"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𝑏𝑒𝑎𝑚</m:t>
                                        </m:r>
                                      </m:sub>
                                    </m:sSub>
                                    <m:r>
                                      <m:rPr>
                                        <m:nor/>
                                      </m:rPr>
                                      <a:rPr lang="en-US" i="1" dirty="0" smtClean="0"/>
                                      <m:t>p</m:t>
                                    </m:r>
                                    <m:r>
                                      <m:rPr>
                                        <m:nor/>
                                      </m:rPr>
                                      <a:rPr lang="en-US" i="1" baseline="-25000" dirty="0" smtClean="0"/>
                                      <m:t>N</m:t>
                                    </m:r>
                                    <m:r>
                                      <m:rPr>
                                        <m:nor/>
                                      </m:rPr>
                                      <a:rPr lang="en-US" i="1" baseline="-25000" dirty="0" smtClean="0"/>
                                      <m:t>,</m:t>
                                    </m:r>
                                    <m:r>
                                      <m:rPr>
                                        <m:nor/>
                                      </m:rPr>
                                      <a:rPr lang="en-US" i="1" baseline="-25000" dirty="0" smtClean="0"/>
                                      <m:t>beam</m:t>
                                    </m:r>
                                  </m:num>
                                  <m:den>
                                    <m:sSub>
                                      <m:sSubPr>
                                        <m:ctrlPr>
                                          <a:rPr lang="en-US" b="0" i="1" smtClean="0">
                                            <a:latin typeface="Cambria Math"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𝑏𝑒𝑎𝑚</m:t>
                                        </m:r>
                                      </m:sub>
                                    </m:sSub>
                                  </m:den>
                                </m:f>
                              </m:e>
                            </m:d>
                          </m:den>
                        </m:f>
                      </m:e>
                    </m:d>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3126424"/>
                <a:ext cx="7582786" cy="1683119"/>
              </a:xfrm>
              <a:blipFill rotWithShape="0">
                <a:blip r:embed="rId3"/>
                <a:stretch>
                  <a:fillRect l="-1608" t="-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5739" y="1272209"/>
                <a:ext cx="7055789" cy="1680588"/>
              </a:xfrm>
              <a:prstGeom prst="rect">
                <a:avLst/>
              </a:prstGeom>
              <a:noFill/>
            </p:spPr>
            <p:txBody>
              <a:bodyPr wrap="square" rtlCol="0">
                <a:spAutoFit/>
              </a:bodyPr>
              <a:lstStyle/>
              <a:p>
                <a:r>
                  <a:rPr lang="en-US" sz="2800" dirty="0" smtClean="0"/>
                  <a:t>To determine initial kinematics:</a:t>
                </a:r>
              </a:p>
              <a:p>
                <a:pPr/>
                <a14:m>
                  <m:oMathPara xmlns:m="http://schemas.openxmlformats.org/officeDocument/2006/math">
                    <m:oMathParaPr>
                      <m:jc m:val="centerGroup"/>
                    </m:oMathParaPr>
                    <m:oMath xmlns:m="http://schemas.openxmlformats.org/officeDocument/2006/math">
                      <m:d>
                        <m:dPr>
                          <m:begChr m:val="["/>
                          <m:endChr m:val="]"/>
                          <m:ctrlPr>
                            <a:rPr lang="mr-IN" i="1" smtClean="0">
                              <a:latin typeface="Cambria Math" charset="0"/>
                            </a:rPr>
                          </m:ctrlPr>
                        </m:dPr>
                        <m:e>
                          <m:m>
                            <m:mPr>
                              <m:mcs>
                                <m:mc>
                                  <m:mcPr>
                                    <m:count m:val="1"/>
                                    <m:mcJc m:val="center"/>
                                  </m:mcPr>
                                </m:mc>
                              </m:mcs>
                              <m:ctrlPr>
                                <a:rPr lang="mr-IN" i="1" smtClean="0">
                                  <a:latin typeface="Cambria Math" charset="0"/>
                                </a:rPr>
                              </m:ctrlPr>
                            </m:mPr>
                            <m:mr>
                              <m:e>
                                <m:sSub>
                                  <m:sSubPr>
                                    <m:ctrlPr>
                                      <a:rPr lang="en-US" i="1" smtClean="0">
                                        <a:latin typeface="Cambria Math" charset="0"/>
                                      </a:rPr>
                                    </m:ctrlPr>
                                  </m:sSubPr>
                                  <m:e>
                                    <m:r>
                                      <a:rPr lang="en-US" i="1" smtClean="0">
                                        <a:latin typeface="Cambria Math" charset="0"/>
                                        <a:ea typeface="Cambria Math" charset="0"/>
                                        <a:cs typeface="Cambria Math" charset="0"/>
                                      </a:rPr>
                                      <m:t>𝜃</m:t>
                                    </m:r>
                                  </m:e>
                                  <m:sub>
                                    <m:r>
                                      <a:rPr lang="en-US" b="0" i="1" smtClean="0">
                                        <a:latin typeface="Cambria Math" charset="0"/>
                                      </a:rPr>
                                      <m:t>𝑥</m:t>
                                    </m:r>
                                    <m:r>
                                      <a:rPr lang="en-US" b="0" i="1" smtClean="0">
                                        <a:latin typeface="Cambria Math" charset="0"/>
                                      </a:rPr>
                                      <m:t>,</m:t>
                                    </m:r>
                                    <m:r>
                                      <a:rPr lang="en-US" b="0" i="1" smtClean="0">
                                        <a:latin typeface="Cambria Math" charset="0"/>
                                      </a:rPr>
                                      <m:t>𝑖𝑝</m:t>
                                    </m:r>
                                  </m:sub>
                                </m:sSub>
                              </m:e>
                            </m:mr>
                            <m:mr>
                              <m:e>
                                <m:sSub>
                                  <m:sSubPr>
                                    <m:ctrlPr>
                                      <a:rPr lang="en-US" i="1" smtClean="0">
                                        <a:latin typeface="Cambria Math" charset="0"/>
                                      </a:rPr>
                                    </m:ctrlPr>
                                  </m:sSubPr>
                                  <m:e>
                                    <m:r>
                                      <a:rPr lang="en-US" i="1" smtClean="0">
                                        <a:latin typeface="Cambria Math" charset="0"/>
                                        <a:ea typeface="Cambria Math" charset="0"/>
                                        <a:cs typeface="Cambria Math" charset="0"/>
                                      </a:rPr>
                                      <m:t>𝜃</m:t>
                                    </m:r>
                                  </m:e>
                                  <m:sub>
                                    <m:r>
                                      <a:rPr lang="en-US" b="0" i="1" smtClean="0">
                                        <a:latin typeface="Cambria Math" charset="0"/>
                                      </a:rPr>
                                      <m:t>𝑥</m:t>
                                    </m:r>
                                    <m:r>
                                      <a:rPr lang="en-US" b="0" i="1" smtClean="0">
                                        <a:latin typeface="Cambria Math" charset="0"/>
                                      </a:rPr>
                                      <m:t>,</m:t>
                                    </m:r>
                                    <m:r>
                                      <a:rPr lang="en-US" b="0" i="1" smtClean="0">
                                        <a:latin typeface="Cambria Math" charset="0"/>
                                      </a:rPr>
                                      <m:t>𝑖𝑝</m:t>
                                    </m:r>
                                  </m:sub>
                                </m:sSub>
                              </m:e>
                            </m:mr>
                            <m:mr>
                              <m:e>
                                <m:sSub>
                                  <m:sSubPr>
                                    <m:ctrlPr>
                                      <a:rPr lang="en-US" i="1" smtClean="0">
                                        <a:latin typeface="Cambria Math" charset="0"/>
                                      </a:rPr>
                                    </m:ctrlPr>
                                  </m:sSubPr>
                                  <m:e>
                                    <m:r>
                                      <a:rPr lang="en-US" b="0" i="1" smtClean="0">
                                        <a:latin typeface="Cambria Math" charset="0"/>
                                      </a:rPr>
                                      <m:t>𝑅</m:t>
                                    </m:r>
                                  </m:e>
                                  <m:sub>
                                    <m:r>
                                      <a:rPr lang="en-US" b="0" i="1" smtClean="0">
                                        <a:latin typeface="Cambria Math" charset="0"/>
                                      </a:rPr>
                                      <m:t>𝑟𝑒𝑙</m:t>
                                    </m:r>
                                  </m:sub>
                                </m:sSub>
                              </m:e>
                            </m:mr>
                          </m:m>
                        </m:e>
                      </m:d>
                      <m:r>
                        <a:rPr lang="en-US" b="0" i="1" smtClean="0">
                          <a:latin typeface="Cambria Math" charset="0"/>
                        </a:rPr>
                        <m:t>=</m:t>
                      </m:r>
                      <m:d>
                        <m:dPr>
                          <m:begChr m:val="["/>
                          <m:endChr m:val="]"/>
                          <m:ctrlPr>
                            <a:rPr lang="mr-IN" i="1" smtClean="0">
                              <a:latin typeface="Cambria Math" charset="0"/>
                            </a:rPr>
                          </m:ctrlPr>
                        </m:dPr>
                        <m:e>
                          <m:m>
                            <m:mPr>
                              <m:mcs>
                                <m:mc>
                                  <m:mcPr>
                                    <m:count m:val="3"/>
                                    <m:mcJc m:val="center"/>
                                  </m:mcPr>
                                </m:mc>
                              </m:mcs>
                              <m:ctrlPr>
                                <a:rPr lang="uk-UA" i="1" smtClean="0">
                                  <a:latin typeface="Cambria Math" charset="0"/>
                                </a:rPr>
                              </m:ctrlPr>
                            </m:mPr>
                            <m:mr>
                              <m:e>
                                <m:r>
                                  <m:rPr>
                                    <m:brk m:alnAt="7"/>
                                  </m:rPr>
                                  <a:rPr lang="en-US" b="0" i="1" smtClean="0">
                                    <a:latin typeface="Cambria Math" charset="0"/>
                                  </a:rPr>
                                  <m:t>0</m:t>
                                </m:r>
                                <m:r>
                                  <a:rPr lang="en-US" b="0" i="1" smtClean="0">
                                    <a:latin typeface="Cambria Math" charset="0"/>
                                  </a:rPr>
                                  <m:t>.387</m:t>
                                </m:r>
                              </m:e>
                              <m:e>
                                <m:r>
                                  <a:rPr lang="en-US" b="0" i="1" smtClean="0">
                                    <a:latin typeface="Cambria Math" charset="0"/>
                                  </a:rPr>
                                  <m:t>−0.428</m:t>
                                </m:r>
                              </m:e>
                              <m:e>
                                <m:r>
                                  <a:rPr lang="en-US" b="0" i="1" smtClean="0">
                                    <a:latin typeface="Cambria Math" charset="0"/>
                                  </a:rPr>
                                  <m:t>0</m:t>
                                </m:r>
                              </m:e>
                            </m:mr>
                            <m:mr>
                              <m:e>
                                <m:r>
                                  <a:rPr lang="en-US" b="0" i="1" smtClean="0">
                                    <a:latin typeface="Cambria Math" charset="0"/>
                                  </a:rPr>
                                  <m:t>0</m:t>
                                </m:r>
                              </m:e>
                              <m:e>
                                <m:r>
                                  <a:rPr lang="en-US" b="0" i="1" smtClean="0">
                                    <a:latin typeface="Cambria Math" charset="0"/>
                                  </a:rPr>
                                  <m:t>0</m:t>
                                </m:r>
                              </m:e>
                              <m:e>
                                <m:r>
                                  <a:rPr lang="en-US" b="0" i="1" smtClean="0">
                                    <a:latin typeface="Cambria Math" charset="0"/>
                                  </a:rPr>
                                  <m:t>1.95</m:t>
                                </m:r>
                              </m:e>
                            </m:mr>
                            <m:mr>
                              <m:e>
                                <m:r>
                                  <a:rPr lang="en-US" b="0" i="1" smtClean="0">
                                    <a:latin typeface="Cambria Math" charset="0"/>
                                  </a:rPr>
                                  <m:t>−0.359</m:t>
                                </m:r>
                              </m:e>
                              <m:e>
                                <m:r>
                                  <a:rPr lang="en-US" b="0" i="1" smtClean="0">
                                    <a:latin typeface="Cambria Math" charset="0"/>
                                  </a:rPr>
                                  <m:t>5.89</m:t>
                                </m:r>
                              </m:e>
                              <m:e>
                                <m:r>
                                  <a:rPr lang="en-US" b="0" i="1" smtClean="0">
                                    <a:latin typeface="Cambria Math" charset="0"/>
                                  </a:rPr>
                                  <m:t>0</m:t>
                                </m:r>
                              </m:e>
                            </m:mr>
                          </m:m>
                        </m:e>
                      </m:d>
                      <m:d>
                        <m:dPr>
                          <m:begChr m:val="["/>
                          <m:endChr m:val="]"/>
                          <m:ctrlPr>
                            <a:rPr lang="mr-IN" i="1" smtClean="0">
                              <a:latin typeface="Cambria Math" charset="0"/>
                            </a:rPr>
                          </m:ctrlPr>
                        </m:dPr>
                        <m:e>
                          <m:m>
                            <m:mPr>
                              <m:mcs>
                                <m:mc>
                                  <m:mcPr>
                                    <m:count m:val="1"/>
                                    <m:mcJc m:val="center"/>
                                  </m:mcPr>
                                </m:mc>
                              </m:mcs>
                              <m:ctrlPr>
                                <a:rPr lang="mr-IN" i="1" smtClean="0">
                                  <a:latin typeface="Cambria Math" charset="0"/>
                                </a:rPr>
                              </m:ctrlPr>
                            </m:mPr>
                            <m:mr>
                              <m:e>
                                <m:sSub>
                                  <m:sSubPr>
                                    <m:ctrlPr>
                                      <a:rPr lang="en-US" i="1" smtClean="0">
                                        <a:latin typeface="Cambria Math" charset="0"/>
                                      </a:rPr>
                                    </m:ctrlPr>
                                  </m:sSubPr>
                                  <m:e>
                                    <m:r>
                                      <a:rPr lang="en-US" b="0" i="1" smtClean="0">
                                        <a:latin typeface="Cambria Math" charset="0"/>
                                      </a:rPr>
                                      <m:t>𝑥</m:t>
                                    </m:r>
                                  </m:e>
                                  <m:sub>
                                    <m:r>
                                      <a:rPr lang="en-US" b="0" i="1" smtClean="0">
                                        <a:latin typeface="Cambria Math" charset="0"/>
                                      </a:rPr>
                                      <m:t>𝑟𝑝</m:t>
                                    </m:r>
                                    <m:r>
                                      <a:rPr lang="en-US" b="0" i="1" smtClean="0">
                                        <a:latin typeface="Cambria Math" charset="0"/>
                                      </a:rPr>
                                      <m:t>2</m:t>
                                    </m:r>
                                  </m:sub>
                                </m:sSub>
                              </m:e>
                            </m:mr>
                            <m:mr>
                              <m:e>
                                <m:sSub>
                                  <m:sSubPr>
                                    <m:ctrlPr>
                                      <a:rPr lang="en-US" i="1" smtClean="0">
                                        <a:latin typeface="Cambria Math" charset="0"/>
                                      </a:rPr>
                                    </m:ctrlPr>
                                  </m:sSubPr>
                                  <m:e>
                                    <m:r>
                                      <a:rPr lang="en-US" i="1" smtClean="0">
                                        <a:latin typeface="Cambria Math" charset="0"/>
                                        <a:ea typeface="Cambria Math" charset="0"/>
                                        <a:cs typeface="Cambria Math" charset="0"/>
                                      </a:rPr>
                                      <m:t>𝜃</m:t>
                                    </m:r>
                                  </m:e>
                                  <m:sub>
                                    <m:r>
                                      <a:rPr lang="en-US" b="0" i="1" smtClean="0">
                                        <a:latin typeface="Cambria Math" charset="0"/>
                                      </a:rPr>
                                      <m:t>𝑥</m:t>
                                    </m:r>
                                    <m:r>
                                      <a:rPr lang="en-US" b="0" i="1" smtClean="0">
                                        <a:latin typeface="Cambria Math" charset="0"/>
                                      </a:rPr>
                                      <m:t>,</m:t>
                                    </m:r>
                                    <m:r>
                                      <a:rPr lang="en-US" b="0" i="1" smtClean="0">
                                        <a:latin typeface="Cambria Math" charset="0"/>
                                      </a:rPr>
                                      <m:t>𝑟𝑝</m:t>
                                    </m:r>
                                  </m:sub>
                                </m:sSub>
                              </m:e>
                            </m:mr>
                            <m:mr>
                              <m:e>
                                <m:sSub>
                                  <m:sSubPr>
                                    <m:ctrlPr>
                                      <a:rPr lang="en-US" i="1" smtClean="0">
                                        <a:latin typeface="Cambria Math" charset="0"/>
                                      </a:rPr>
                                    </m:ctrlPr>
                                  </m:sSubPr>
                                  <m:e>
                                    <m:r>
                                      <a:rPr lang="en-US" b="0" i="1" smtClean="0">
                                        <a:latin typeface="Cambria Math" charset="0"/>
                                      </a:rPr>
                                      <m:t>𝑦</m:t>
                                    </m:r>
                                  </m:e>
                                  <m:sub>
                                    <m:r>
                                      <a:rPr lang="en-US" b="0" i="1" smtClean="0">
                                        <a:latin typeface="Cambria Math" charset="0"/>
                                      </a:rPr>
                                      <m:t>𝑟𝑝</m:t>
                                    </m:r>
                                    <m:r>
                                      <a:rPr lang="en-US" b="0" i="1" smtClean="0">
                                        <a:latin typeface="Cambria Math" charset="0"/>
                                      </a:rPr>
                                      <m:t>2</m:t>
                                    </m:r>
                                  </m:sub>
                                </m:sSub>
                              </m:e>
                            </m:mr>
                          </m:m>
                        </m:e>
                      </m:d>
                    </m:oMath>
                  </m:oMathPara>
                </a14:m>
                <a:endParaRPr lang="en-US"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15739" y="1272209"/>
                <a:ext cx="7055789" cy="1680588"/>
              </a:xfrm>
              <a:prstGeom prst="rect">
                <a:avLst/>
              </a:prstGeom>
              <a:blipFill rotWithShape="0">
                <a:blip r:embed="rId4"/>
                <a:stretch>
                  <a:fillRect l="-1815" t="-3636"/>
                </a:stretch>
              </a:blipFill>
            </p:spPr>
            <p:txBody>
              <a:bodyPr/>
              <a:lstStyle/>
              <a:p>
                <a:r>
                  <a:rPr lang="en-US">
                    <a:noFill/>
                  </a:rPr>
                  <a:t> </a:t>
                </a:r>
              </a:p>
            </p:txBody>
          </p:sp>
        </mc:Fallback>
      </mc:AlternateContent>
      <p:pic>
        <p:nvPicPr>
          <p:cNvPr id="8" name="Content Placeholder 14">
            <a:extLst>
              <a:ext uri="{FF2B5EF4-FFF2-40B4-BE49-F238E27FC236}">
                <a16:creationId xmlns:a16="http://schemas.microsoft.com/office/drawing/2014/main" xmlns="" id="{71BDF951-0060-409D-8E44-B0B79D639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071" y="1605866"/>
            <a:ext cx="5508929" cy="3518346"/>
          </a:xfrm>
          <a:prstGeom prst="rect">
            <a:avLst/>
          </a:prstGeom>
        </p:spPr>
      </p:pic>
      <mc:AlternateContent xmlns:mc="http://schemas.openxmlformats.org/markup-compatibility/2006" xmlns:a14="http://schemas.microsoft.com/office/drawing/2010/main">
        <mc:Choice Requires="a14">
          <p:sp>
            <p:nvSpPr>
              <p:cNvPr id="10" name="Content Placeholder 2"/>
              <p:cNvSpPr txBox="1">
                <a:spLocks/>
              </p:cNvSpPr>
              <p:nvPr/>
            </p:nvSpPr>
            <p:spPr>
              <a:xfrm>
                <a:off x="0" y="5124212"/>
                <a:ext cx="5407431" cy="18256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pPr>
                <a:r>
                  <a:rPr lang="en-US" b="1" i="1" dirty="0" smtClean="0">
                    <a:latin typeface="Cambria Math" charset="0"/>
                  </a:rPr>
                  <a:t>Using the assumption P</a:t>
                </a:r>
                <a:r>
                  <a:rPr lang="en-US" b="1" i="1" baseline="-25000" dirty="0">
                    <a:latin typeface="Cambria Math" charset="0"/>
                  </a:rPr>
                  <a:t>N</a:t>
                </a:r>
                <a:r>
                  <a:rPr lang="en-US" b="1" i="1" dirty="0">
                    <a:latin typeface="Cambria Math" charset="0"/>
                  </a:rPr>
                  <a:t> = </a:t>
                </a:r>
                <a:r>
                  <a:rPr lang="en-US" b="1" i="1" dirty="0" err="1">
                    <a:latin typeface="Cambria Math" charset="0"/>
                  </a:rPr>
                  <a:t>P</a:t>
                </a:r>
                <a:r>
                  <a:rPr lang="en-US" b="1" i="1" baseline="-25000" dirty="0" err="1">
                    <a:latin typeface="Cambria Math" charset="0"/>
                  </a:rPr>
                  <a:t>N,Beam</a:t>
                </a:r>
                <a:r>
                  <a:rPr lang="en-US" b="1" i="1" dirty="0">
                    <a:latin typeface="Cambria Math" charset="0"/>
                  </a:rPr>
                  <a:t> :</a:t>
                </a:r>
              </a:p>
              <a:p>
                <a:pPr marL="0" indent="0" algn="ctr">
                  <a:lnSpc>
                    <a:spcPct val="100000"/>
                  </a:lnSpc>
                  <a:spcBef>
                    <a:spcPts val="0"/>
                  </a:spcBef>
                  <a:buFont typeface="Arial"/>
                  <a:buNone/>
                </a:pPr>
                <a:endParaRPr lang="en-US" i="1" dirty="0">
                  <a:latin typeface="Cambria Math" charset="0"/>
                </a:endParaRPr>
              </a:p>
              <a:p>
                <a:pPr marL="0" indent="0" algn="ctr">
                  <a:lnSpc>
                    <a:spcPct val="100000"/>
                  </a:lnSpc>
                  <a:spcBef>
                    <a:spcPts val="0"/>
                  </a:spcBef>
                  <a:buFont typeface="Arial"/>
                  <a:buNone/>
                </a:pPr>
                <a:r>
                  <a:rPr lang="en-US" dirty="0" smtClean="0"/>
                  <a:t>=&gt;   </a:t>
                </a:r>
                <a14:m>
                  <m:oMath xmlns:m="http://schemas.openxmlformats.org/officeDocument/2006/math">
                    <m:f>
                      <m:fPr>
                        <m:ctrlPr>
                          <a:rPr lang="mr-IN" i="1">
                            <a:latin typeface="Cambria Math" charset="0"/>
                          </a:rPr>
                        </m:ctrlPr>
                      </m:fPr>
                      <m:num>
                        <m:r>
                          <a:rPr lang="en-US" i="1">
                            <a:latin typeface="Cambria Math" charset="0"/>
                          </a:rPr>
                          <m:t>𝐴</m:t>
                        </m:r>
                      </m:num>
                      <m:den>
                        <m:r>
                          <a:rPr lang="en-US" i="1">
                            <a:latin typeface="Cambria Math" charset="0"/>
                          </a:rPr>
                          <m:t>𝑍</m:t>
                        </m:r>
                      </m:den>
                    </m:f>
                  </m:oMath>
                </a14:m>
                <a:r>
                  <a:rPr lang="en-US" dirty="0"/>
                  <a:t> = (</a:t>
                </a:r>
                <a14:m>
                  <m:oMath xmlns:m="http://schemas.openxmlformats.org/officeDocument/2006/math">
                    <m:r>
                      <a:rPr lang="en-US" i="1" dirty="0">
                        <a:latin typeface="Cambria Math" charset="0"/>
                      </a:rPr>
                      <m:t>𝑅</m:t>
                    </m:r>
                    <m:r>
                      <a:rPr lang="en-US" i="1" baseline="-25000" dirty="0">
                        <a:latin typeface="Cambria Math" charset="0"/>
                      </a:rPr>
                      <m:t>𝑟𝑒𝑙</m:t>
                    </m:r>
                    <m:r>
                      <a:rPr lang="en-US" i="1" dirty="0">
                        <a:latin typeface="Cambria Math" charset="0"/>
                      </a:rPr>
                      <m:t>+1)</m:t>
                    </m:r>
                    <m:d>
                      <m:dPr>
                        <m:begChr m:val="["/>
                        <m:endChr m:val="]"/>
                        <m:ctrlPr>
                          <a:rPr lang="mr-IN" i="1" dirty="0">
                            <a:latin typeface="Cambria Math" charset="0"/>
                          </a:rPr>
                        </m:ctrlPr>
                      </m:dPr>
                      <m:e>
                        <m:f>
                          <m:fPr>
                            <m:ctrlPr>
                              <a:rPr lang="mr-IN" i="1">
                                <a:latin typeface="Cambria Math" charset="0"/>
                              </a:rPr>
                            </m:ctrlPr>
                          </m:fPr>
                          <m:num>
                            <m:sSub>
                              <m:sSubPr>
                                <m:ctrlPr>
                                  <a:rPr lang="en-US" i="1">
                                    <a:latin typeface="Cambria Math" charset="0"/>
                                  </a:rPr>
                                </m:ctrlPr>
                              </m:sSubPr>
                              <m:e>
                                <m:r>
                                  <a:rPr lang="en-US" i="1">
                                    <a:latin typeface="Cambria Math" charset="0"/>
                                  </a:rPr>
                                  <m:t>𝐴</m:t>
                                </m:r>
                              </m:e>
                              <m:sub>
                                <m:r>
                                  <a:rPr lang="en-US" i="1">
                                    <a:latin typeface="Cambria Math" charset="0"/>
                                  </a:rPr>
                                  <m:t>𝐵𝑒𝑎𝑚</m:t>
                                </m:r>
                              </m:sub>
                            </m:sSub>
                          </m:num>
                          <m:den>
                            <m:sSub>
                              <m:sSubPr>
                                <m:ctrlPr>
                                  <a:rPr lang="en-US" i="1">
                                    <a:latin typeface="Cambria Math" charset="0"/>
                                  </a:rPr>
                                </m:ctrlPr>
                              </m:sSubPr>
                              <m:e>
                                <m:r>
                                  <a:rPr lang="en-US" i="1">
                                    <a:latin typeface="Cambria Math" charset="0"/>
                                  </a:rPr>
                                  <m:t>𝑍</m:t>
                                </m:r>
                              </m:e>
                              <m:sub>
                                <m:r>
                                  <a:rPr lang="en-US" i="1">
                                    <a:latin typeface="Cambria Math" charset="0"/>
                                  </a:rPr>
                                  <m:t>𝐵𝑒𝑎𝑚</m:t>
                                </m:r>
                              </m:sub>
                            </m:sSub>
                          </m:den>
                        </m:f>
                      </m:e>
                    </m:d>
                  </m:oMath>
                </a14:m>
                <a:endParaRPr lang="en-US" dirty="0"/>
              </a:p>
              <a:p>
                <a:pPr marL="0" indent="0" algn="ctr">
                  <a:lnSpc>
                    <a:spcPct val="100000"/>
                  </a:lnSpc>
                  <a:spcBef>
                    <a:spcPts val="0"/>
                  </a:spcBef>
                  <a:buFont typeface="Arial"/>
                  <a:buNone/>
                </a:pPr>
                <a:endParaRPr lang="en-US"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0" y="5124212"/>
                <a:ext cx="5407431" cy="1825625"/>
              </a:xfrm>
              <a:prstGeom prst="rect">
                <a:avLst/>
              </a:prstGeom>
              <a:blipFill rotWithShape="0">
                <a:blip r:embed="rId6"/>
                <a:stretch>
                  <a:fillRect t="-3344"/>
                </a:stretch>
              </a:blipFill>
            </p:spPr>
            <p:txBody>
              <a:bodyPr/>
              <a:lstStyle/>
              <a:p>
                <a:r>
                  <a:rPr lang="en-US">
                    <a:noFill/>
                  </a:rPr>
                  <a:t> </a:t>
                </a:r>
              </a:p>
            </p:txBody>
          </p:sp>
        </mc:Fallback>
      </mc:AlternateContent>
      <p:sp>
        <p:nvSpPr>
          <p:cNvPr id="13"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20</a:t>
            </a:r>
            <a:endParaRPr lang="en-US" dirty="0"/>
          </a:p>
        </p:txBody>
      </p:sp>
      <p:sp>
        <p:nvSpPr>
          <p:cNvPr id="14"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47712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195"/>
            <a:ext cx="6798112" cy="4605717"/>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280" y="3203644"/>
            <a:ext cx="4751720" cy="3219288"/>
          </a:xfrm>
          <a:prstGeom prst="rect">
            <a:avLst/>
          </a:prstGeom>
        </p:spPr>
      </p:pic>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0280" y="0"/>
            <a:ext cx="4751720" cy="3219290"/>
          </a:xfrm>
          <a:prstGeom prst="rect">
            <a:avLst/>
          </a:prstGeom>
        </p:spPr>
      </p:pic>
      <p:sp>
        <p:nvSpPr>
          <p:cNvPr id="7" name="TextBox 6"/>
          <p:cNvSpPr txBox="1"/>
          <p:nvPr/>
        </p:nvSpPr>
        <p:spPr>
          <a:xfrm>
            <a:off x="317242" y="667146"/>
            <a:ext cx="6242584" cy="769441"/>
          </a:xfrm>
          <a:prstGeom prst="rect">
            <a:avLst/>
          </a:prstGeom>
          <a:noFill/>
        </p:spPr>
        <p:txBody>
          <a:bodyPr wrap="square" rtlCol="0">
            <a:spAutoFit/>
          </a:bodyPr>
          <a:lstStyle/>
          <a:p>
            <a:r>
              <a:rPr lang="en-US" sz="4400" smtClean="0"/>
              <a:t>A Reconstruction in IR6</a:t>
            </a:r>
            <a:endParaRPr lang="en-US" sz="4400" dirty="0"/>
          </a:p>
        </p:txBody>
      </p:sp>
      <p:sp>
        <p:nvSpPr>
          <p:cNvPr id="10"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21</a:t>
            </a:r>
            <a:endParaRPr lang="en-US" dirty="0"/>
          </a:p>
        </p:txBody>
      </p:sp>
      <p:sp>
        <p:nvSpPr>
          <p:cNvPr id="11"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311197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9" y="1886044"/>
            <a:ext cx="6798112" cy="4605717"/>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182542"/>
            <a:ext cx="4762500" cy="3226592"/>
          </a:xfrm>
          <a:prstGeom prst="rect">
            <a:avLst/>
          </a:prstGeom>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0"/>
            <a:ext cx="4762500" cy="3226594"/>
          </a:xfrm>
          <a:prstGeom prst="rect">
            <a:avLst/>
          </a:prstGeom>
        </p:spPr>
      </p:pic>
      <p:sp>
        <p:nvSpPr>
          <p:cNvPr id="7" name="TextBox 6"/>
          <p:cNvSpPr txBox="1"/>
          <p:nvPr/>
        </p:nvSpPr>
        <p:spPr>
          <a:xfrm>
            <a:off x="317242" y="667146"/>
            <a:ext cx="6480870" cy="769441"/>
          </a:xfrm>
          <a:prstGeom prst="rect">
            <a:avLst/>
          </a:prstGeom>
          <a:noFill/>
        </p:spPr>
        <p:txBody>
          <a:bodyPr wrap="square" rtlCol="0">
            <a:spAutoFit/>
          </a:bodyPr>
          <a:lstStyle/>
          <a:p>
            <a:r>
              <a:rPr lang="en-US" sz="4400" smtClean="0"/>
              <a:t>A Reconstruction in IR6</a:t>
            </a:r>
            <a:endParaRPr lang="en-US" sz="4400" dirty="0"/>
          </a:p>
        </p:txBody>
      </p:sp>
      <p:sp>
        <p:nvSpPr>
          <p:cNvPr id="9" name="TextBox 8"/>
          <p:cNvSpPr txBox="1"/>
          <p:nvPr/>
        </p:nvSpPr>
        <p:spPr>
          <a:xfrm>
            <a:off x="2046637" y="1536938"/>
            <a:ext cx="1511040" cy="369332"/>
          </a:xfrm>
          <a:prstGeom prst="rect">
            <a:avLst/>
          </a:prstGeom>
          <a:noFill/>
        </p:spPr>
        <p:txBody>
          <a:bodyPr wrap="square" rtlCol="0">
            <a:spAutoFit/>
          </a:bodyPr>
          <a:lstStyle/>
          <a:p>
            <a:r>
              <a:rPr lang="en-US" b="1" dirty="0" smtClean="0"/>
              <a:t>Fission</a:t>
            </a:r>
            <a:endParaRPr lang="en-US" b="1" dirty="0"/>
          </a:p>
        </p:txBody>
      </p:sp>
      <p:sp>
        <p:nvSpPr>
          <p:cNvPr id="10" name="TextBox 9"/>
          <p:cNvSpPr txBox="1"/>
          <p:nvPr/>
        </p:nvSpPr>
        <p:spPr>
          <a:xfrm>
            <a:off x="4867136" y="1573312"/>
            <a:ext cx="1511040" cy="369332"/>
          </a:xfrm>
          <a:prstGeom prst="rect">
            <a:avLst/>
          </a:prstGeom>
          <a:noFill/>
        </p:spPr>
        <p:txBody>
          <a:bodyPr wrap="square" rtlCol="0">
            <a:spAutoFit/>
          </a:bodyPr>
          <a:lstStyle/>
          <a:p>
            <a:r>
              <a:rPr lang="en-US" b="1" dirty="0" smtClean="0"/>
              <a:t>Evaporation</a:t>
            </a:r>
            <a:endParaRPr lang="en-US" b="1" dirty="0"/>
          </a:p>
        </p:txBody>
      </p:sp>
      <p:sp>
        <p:nvSpPr>
          <p:cNvPr id="11" name="Rectangle 10"/>
          <p:cNvSpPr/>
          <p:nvPr/>
        </p:nvSpPr>
        <p:spPr>
          <a:xfrm>
            <a:off x="368406" y="2142661"/>
            <a:ext cx="4307611" cy="4216401"/>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18340" y="2142661"/>
            <a:ext cx="808633" cy="848933"/>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7905750" y="319088"/>
            <a:ext cx="3805238" cy="258127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7882759" y="3508773"/>
            <a:ext cx="3828229" cy="259564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22</a:t>
            </a:r>
            <a:endParaRPr lang="en-US" dirty="0"/>
          </a:p>
        </p:txBody>
      </p:sp>
      <p:sp>
        <p:nvSpPr>
          <p:cNvPr id="19"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830526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xmlns="" id="{71BDF951-0060-409D-8E44-B0B79D639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854" y="496725"/>
            <a:ext cx="5077362" cy="32427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6587"/>
            <a:ext cx="6798112" cy="4605717"/>
          </a:xfrm>
          <a:prstGeom prst="rect">
            <a:avLst/>
          </a:prstGeom>
        </p:spPr>
      </p:pic>
      <p:sp>
        <p:nvSpPr>
          <p:cNvPr id="7" name="TextBox 6"/>
          <p:cNvSpPr txBox="1"/>
          <p:nvPr/>
        </p:nvSpPr>
        <p:spPr>
          <a:xfrm>
            <a:off x="317242" y="667146"/>
            <a:ext cx="4851918" cy="769441"/>
          </a:xfrm>
          <a:prstGeom prst="rect">
            <a:avLst/>
          </a:prstGeom>
          <a:noFill/>
        </p:spPr>
        <p:txBody>
          <a:bodyPr wrap="square" rtlCol="0">
            <a:spAutoFit/>
          </a:bodyPr>
          <a:lstStyle/>
          <a:p>
            <a:r>
              <a:rPr lang="en-US" sz="4400" dirty="0" smtClean="0"/>
              <a:t>A Reconstruction</a:t>
            </a:r>
            <a:endParaRPr lang="en-US" sz="4400" dirty="0"/>
          </a:p>
        </p:txBody>
      </p:sp>
      <p:sp>
        <p:nvSpPr>
          <p:cNvPr id="9" name="TextBox 8"/>
          <p:cNvSpPr txBox="1"/>
          <p:nvPr/>
        </p:nvSpPr>
        <p:spPr>
          <a:xfrm>
            <a:off x="1987681" y="1320488"/>
            <a:ext cx="1511040" cy="369332"/>
          </a:xfrm>
          <a:prstGeom prst="rect">
            <a:avLst/>
          </a:prstGeom>
          <a:noFill/>
        </p:spPr>
        <p:txBody>
          <a:bodyPr wrap="square" rtlCol="0">
            <a:spAutoFit/>
          </a:bodyPr>
          <a:lstStyle/>
          <a:p>
            <a:r>
              <a:rPr lang="en-US" b="1" dirty="0" smtClean="0"/>
              <a:t>Fission</a:t>
            </a:r>
            <a:endParaRPr lang="en-US" b="1" dirty="0"/>
          </a:p>
        </p:txBody>
      </p:sp>
      <p:sp>
        <p:nvSpPr>
          <p:cNvPr id="10" name="TextBox 9"/>
          <p:cNvSpPr txBox="1"/>
          <p:nvPr/>
        </p:nvSpPr>
        <p:spPr>
          <a:xfrm>
            <a:off x="4955962" y="1251921"/>
            <a:ext cx="1511040" cy="369332"/>
          </a:xfrm>
          <a:prstGeom prst="rect">
            <a:avLst/>
          </a:prstGeom>
          <a:noFill/>
        </p:spPr>
        <p:txBody>
          <a:bodyPr wrap="square" rtlCol="0">
            <a:spAutoFit/>
          </a:bodyPr>
          <a:lstStyle/>
          <a:p>
            <a:r>
              <a:rPr lang="en-US" b="1" dirty="0" smtClean="0"/>
              <a:t>Evaporation</a:t>
            </a:r>
            <a:endParaRPr lang="en-US" b="1" dirty="0"/>
          </a:p>
        </p:txBody>
      </p:sp>
      <p:sp>
        <p:nvSpPr>
          <p:cNvPr id="11" name="Rectangle 10"/>
          <p:cNvSpPr/>
          <p:nvPr/>
        </p:nvSpPr>
        <p:spPr>
          <a:xfrm>
            <a:off x="347697" y="1721006"/>
            <a:ext cx="4307611" cy="4216401"/>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69160" y="1717753"/>
            <a:ext cx="808633" cy="848933"/>
          </a:xfrm>
          <a:prstGeom prst="rect">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23</a:t>
            </a:r>
            <a:endParaRPr lang="en-US" dirty="0"/>
          </a:p>
        </p:txBody>
      </p:sp>
      <p:sp>
        <p:nvSpPr>
          <p:cNvPr id="18"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
        <p:nvSpPr>
          <p:cNvPr id="2" name="TextBox 1"/>
          <p:cNvSpPr txBox="1"/>
          <p:nvPr/>
        </p:nvSpPr>
        <p:spPr>
          <a:xfrm>
            <a:off x="7429500" y="4447733"/>
            <a:ext cx="4188759" cy="1200329"/>
          </a:xfrm>
          <a:prstGeom prst="rect">
            <a:avLst/>
          </a:prstGeom>
          <a:noFill/>
        </p:spPr>
        <p:txBody>
          <a:bodyPr wrap="square" rtlCol="0">
            <a:spAutoFit/>
          </a:bodyPr>
          <a:lstStyle/>
          <a:p>
            <a:r>
              <a:rPr lang="en-US" dirty="0" smtClean="0"/>
              <a:t>Our initial assumption about the momentum doesn’t hold for isotopes with </a:t>
            </a:r>
            <a:r>
              <a:rPr lang="en-US" smtClean="0"/>
              <a:t>larger scattering angles (mostly fission products)</a:t>
            </a:r>
            <a:endParaRPr lang="en-US"/>
          </a:p>
        </p:txBody>
      </p:sp>
    </p:spTree>
    <p:extLst>
      <p:ext uri="{BB962C8B-B14F-4D97-AF65-F5344CB8AC3E}">
        <p14:creationId xmlns:p14="http://schemas.microsoft.com/office/powerpoint/2010/main" val="806393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r>
              <a:rPr lang="en-US" dirty="0" smtClean="0"/>
              <a:t>We have shown that the EIC has the potential to produce exotic nuclei. </a:t>
            </a:r>
          </a:p>
          <a:p>
            <a:r>
              <a:rPr lang="en-US" dirty="0" smtClean="0"/>
              <a:t>These nuclei can be detected and identified using the proposed optics of the second interaction point with its secondary focus.</a:t>
            </a:r>
          </a:p>
          <a:p>
            <a:r>
              <a:rPr lang="en-US" dirty="0" smtClean="0"/>
              <a:t>Studying the level structure of the produced isotopes will be possible through the detection of the de-excitation photons.</a:t>
            </a:r>
          </a:p>
          <a:p>
            <a:endParaRPr lang="en-US" dirty="0"/>
          </a:p>
        </p:txBody>
      </p:sp>
      <p:sp>
        <p:nvSpPr>
          <p:cNvPr id="5"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24</a:t>
            </a:r>
            <a:endParaRPr lang="en-US" dirty="0"/>
          </a:p>
        </p:txBody>
      </p:sp>
      <p:sp>
        <p:nvSpPr>
          <p:cNvPr id="6"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98272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615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847443" y="365125"/>
            <a:ext cx="1013792" cy="9269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94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Rare Isotopes at EIC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5871" y="0"/>
            <a:ext cx="5676129" cy="6858000"/>
          </a:xfrm>
        </p:spPr>
      </p:pic>
      <p:sp>
        <p:nvSpPr>
          <p:cNvPr id="5" name="TextBox 4"/>
          <p:cNvSpPr txBox="1"/>
          <p:nvPr/>
        </p:nvSpPr>
        <p:spPr>
          <a:xfrm>
            <a:off x="533400" y="1447800"/>
            <a:ext cx="5563892" cy="3108543"/>
          </a:xfrm>
          <a:prstGeom prst="rect">
            <a:avLst/>
          </a:prstGeom>
          <a:noFill/>
        </p:spPr>
        <p:txBody>
          <a:bodyPr wrap="square" rtlCol="0">
            <a:spAutoFit/>
          </a:bodyPr>
          <a:lstStyle/>
          <a:p>
            <a:r>
              <a:rPr lang="en-US" sz="2400" dirty="0" smtClean="0"/>
              <a:t>EIC isn’t a dedicated rare isotope facility.</a:t>
            </a:r>
          </a:p>
          <a:p>
            <a:endParaRPr lang="en-US" sz="2000" dirty="0"/>
          </a:p>
          <a:p>
            <a:r>
              <a:rPr lang="en-US" sz="2400" b="1" dirty="0" smtClean="0"/>
              <a:t>Advantages of EIC in Rare Isotope Studies:</a:t>
            </a:r>
          </a:p>
          <a:p>
            <a:r>
              <a:rPr lang="en-US" sz="2400" b="1" dirty="0"/>
              <a:t>	</a:t>
            </a:r>
            <a:r>
              <a:rPr lang="en-US" sz="2400" b="1" dirty="0" smtClean="0"/>
              <a:t>- </a:t>
            </a:r>
            <a:r>
              <a:rPr lang="en-US" sz="2400" dirty="0" smtClean="0"/>
              <a:t>High energy collisions</a:t>
            </a:r>
          </a:p>
          <a:p>
            <a:r>
              <a:rPr lang="en-US" sz="2400" b="1" dirty="0"/>
              <a:t>	</a:t>
            </a:r>
            <a:r>
              <a:rPr lang="en-US" sz="2400" b="1" dirty="0" smtClean="0"/>
              <a:t>-</a:t>
            </a:r>
            <a:r>
              <a:rPr lang="en-US" sz="2400" dirty="0" smtClean="0"/>
              <a:t>Survey-type experiment</a:t>
            </a:r>
            <a:endParaRPr lang="en-US" sz="2400" b="1" dirty="0" smtClean="0"/>
          </a:p>
          <a:p>
            <a:endParaRPr lang="en-US" sz="2000" dirty="0"/>
          </a:p>
          <a:p>
            <a:endParaRPr lang="en-US" sz="2000" dirty="0"/>
          </a:p>
          <a:p>
            <a:endParaRPr lang="en-US" sz="2000" dirty="0" smtClean="0"/>
          </a:p>
          <a:p>
            <a:endParaRPr lang="en-US" sz="2000" dirty="0"/>
          </a:p>
        </p:txBody>
      </p:sp>
      <p:sp>
        <p:nvSpPr>
          <p:cNvPr id="7"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3</a:t>
            </a:r>
            <a:endParaRPr lang="en-US" dirty="0"/>
          </a:p>
        </p:txBody>
      </p:sp>
      <p:sp>
        <p:nvSpPr>
          <p:cNvPr id="8"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660024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xmlns="" id="{A41FC976-8890-49EB-94EF-284009D7EC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777" y="2228850"/>
            <a:ext cx="6009223" cy="3803554"/>
          </a:xfrm>
        </p:spPr>
      </p:pic>
      <p:sp>
        <p:nvSpPr>
          <p:cNvPr id="2" name="Title 1">
            <a:extLst>
              <a:ext uri="{FF2B5EF4-FFF2-40B4-BE49-F238E27FC236}">
                <a16:creationId xmlns:a16="http://schemas.microsoft.com/office/drawing/2014/main" xmlns="" id="{F8BB1E1F-888F-4F3A-A975-801041D2B828}"/>
              </a:ext>
            </a:extLst>
          </p:cNvPr>
          <p:cNvSpPr>
            <a:spLocks noGrp="1"/>
          </p:cNvSpPr>
          <p:nvPr>
            <p:ph type="title"/>
          </p:nvPr>
        </p:nvSpPr>
        <p:spPr>
          <a:xfrm>
            <a:off x="838200" y="298450"/>
            <a:ext cx="10515600" cy="1325563"/>
          </a:xfrm>
        </p:spPr>
        <p:txBody>
          <a:bodyPr>
            <a:normAutofit/>
          </a:bodyPr>
          <a:lstStyle/>
          <a:p>
            <a:r>
              <a:rPr lang="en-US" sz="3200" dirty="0"/>
              <a:t>Using this 10 million </a:t>
            </a:r>
            <a:r>
              <a:rPr lang="en-US" sz="3200" baseline="30000" dirty="0"/>
              <a:t>238</a:t>
            </a:r>
            <a:r>
              <a:rPr lang="en-US" sz="3200" dirty="0"/>
              <a:t>U event sample, we see hints of exotic nuclei production</a:t>
            </a:r>
          </a:p>
        </p:txBody>
      </p:sp>
      <p:pic>
        <p:nvPicPr>
          <p:cNvPr id="15" name="Content Placeholder 14">
            <a:extLst>
              <a:ext uri="{FF2B5EF4-FFF2-40B4-BE49-F238E27FC236}">
                <a16:creationId xmlns:a16="http://schemas.microsoft.com/office/drawing/2014/main" xmlns="" id="{C34F5BBD-4D9B-4C89-A6A5-BCA29BF26E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29324" y="2228850"/>
            <a:ext cx="6075899" cy="3879189"/>
          </a:xfrm>
        </p:spPr>
      </p:pic>
      <p:sp>
        <p:nvSpPr>
          <p:cNvPr id="5" name="Date Placeholder 4">
            <a:extLst>
              <a:ext uri="{FF2B5EF4-FFF2-40B4-BE49-F238E27FC236}">
                <a16:creationId xmlns:a16="http://schemas.microsoft.com/office/drawing/2014/main" xmlns="" id="{786BCAE6-CB46-4158-BAD4-16DE53581F3D}"/>
              </a:ext>
            </a:extLst>
          </p:cNvPr>
          <p:cNvSpPr>
            <a:spLocks noGrp="1"/>
          </p:cNvSpPr>
          <p:nvPr>
            <p:ph type="dt" sz="half" idx="10"/>
          </p:nvPr>
        </p:nvSpPr>
        <p:spPr/>
        <p:txBody>
          <a:bodyPr/>
          <a:lstStyle/>
          <a:p>
            <a:r>
              <a:rPr lang="en-US" dirty="0" smtClean="0"/>
              <a:t>4/20/2022</a:t>
            </a:r>
            <a:endParaRPr lang="en-US" dirty="0"/>
          </a:p>
        </p:txBody>
      </p:sp>
      <p:sp>
        <p:nvSpPr>
          <p:cNvPr id="6" name="Slide Number Placeholder 5">
            <a:extLst>
              <a:ext uri="{FF2B5EF4-FFF2-40B4-BE49-F238E27FC236}">
                <a16:creationId xmlns:a16="http://schemas.microsoft.com/office/drawing/2014/main" xmlns="" id="{4F341B78-F56D-4EF0-8203-AE7F64CF7E02}"/>
              </a:ext>
            </a:extLst>
          </p:cNvPr>
          <p:cNvSpPr>
            <a:spLocks noGrp="1"/>
          </p:cNvSpPr>
          <p:nvPr>
            <p:ph type="sldNum" sz="quarter" idx="12"/>
          </p:nvPr>
        </p:nvSpPr>
        <p:spPr/>
        <p:txBody>
          <a:bodyPr/>
          <a:lstStyle/>
          <a:p>
            <a:fld id="{2F2D8154-10B4-4AFF-8509-D1028C9EDAE4}" type="slidenum">
              <a:rPr lang="en-US" smtClean="0"/>
              <a:t>30</a:t>
            </a:fld>
            <a:endParaRPr lang="en-US"/>
          </a:p>
        </p:txBody>
      </p:sp>
      <p:sp>
        <p:nvSpPr>
          <p:cNvPr id="13" name="TextBox 12">
            <a:extLst>
              <a:ext uri="{FF2B5EF4-FFF2-40B4-BE49-F238E27FC236}">
                <a16:creationId xmlns:a16="http://schemas.microsoft.com/office/drawing/2014/main" xmlns="" id="{427D6DA1-39B1-4DF2-8A98-FD04AD5BA09D}"/>
              </a:ext>
            </a:extLst>
          </p:cNvPr>
          <p:cNvSpPr txBox="1"/>
          <p:nvPr/>
        </p:nvSpPr>
        <p:spPr>
          <a:xfrm>
            <a:off x="7532697" y="1872324"/>
            <a:ext cx="4219575" cy="461665"/>
          </a:xfrm>
          <a:prstGeom prst="rect">
            <a:avLst/>
          </a:prstGeom>
          <a:noFill/>
        </p:spPr>
        <p:txBody>
          <a:bodyPr wrap="square" rtlCol="0">
            <a:spAutoFit/>
          </a:bodyPr>
          <a:lstStyle/>
          <a:p>
            <a:pPr algn="ctr"/>
            <a:r>
              <a:rPr lang="en-US" sz="2400" b="1" dirty="0"/>
              <a:t>ABLA07 – Evaporation Region</a:t>
            </a:r>
          </a:p>
        </p:txBody>
      </p:sp>
      <p:sp>
        <p:nvSpPr>
          <p:cNvPr id="16" name="TextBox 15">
            <a:extLst>
              <a:ext uri="{FF2B5EF4-FFF2-40B4-BE49-F238E27FC236}">
                <a16:creationId xmlns:a16="http://schemas.microsoft.com/office/drawing/2014/main" xmlns="" id="{FC8B2E33-1C35-48CC-8422-15147CF827F2}"/>
              </a:ext>
            </a:extLst>
          </p:cNvPr>
          <p:cNvSpPr txBox="1"/>
          <p:nvPr/>
        </p:nvSpPr>
        <p:spPr>
          <a:xfrm>
            <a:off x="554568" y="1872324"/>
            <a:ext cx="3310463" cy="461665"/>
          </a:xfrm>
          <a:prstGeom prst="rect">
            <a:avLst/>
          </a:prstGeom>
          <a:noFill/>
        </p:spPr>
        <p:txBody>
          <a:bodyPr wrap="square" rtlCol="0">
            <a:spAutoFit/>
          </a:bodyPr>
          <a:lstStyle/>
          <a:p>
            <a:pPr algn="ctr"/>
            <a:r>
              <a:rPr lang="en-US" sz="2400" b="1" dirty="0"/>
              <a:t>FLUKA – Fission Region</a:t>
            </a:r>
          </a:p>
        </p:txBody>
      </p:sp>
      <p:sp>
        <p:nvSpPr>
          <p:cNvPr id="17" name="Oval 16">
            <a:extLst>
              <a:ext uri="{FF2B5EF4-FFF2-40B4-BE49-F238E27FC236}">
                <a16:creationId xmlns:a16="http://schemas.microsoft.com/office/drawing/2014/main" xmlns="" id="{8575D52B-3EF2-44D3-925F-79A1ED6D71CD}"/>
              </a:ext>
            </a:extLst>
          </p:cNvPr>
          <p:cNvSpPr/>
          <p:nvPr/>
        </p:nvSpPr>
        <p:spPr>
          <a:xfrm>
            <a:off x="4105275" y="3686175"/>
            <a:ext cx="238125" cy="219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3271E10F-7329-489B-9D7E-6E8CF1BF5433}"/>
              </a:ext>
            </a:extLst>
          </p:cNvPr>
          <p:cNvSpPr/>
          <p:nvPr/>
        </p:nvSpPr>
        <p:spPr>
          <a:xfrm>
            <a:off x="7862361" y="2771775"/>
            <a:ext cx="238125" cy="219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4301BA95-1EA1-4C86-A918-2D41DDD5A823}"/>
              </a:ext>
            </a:extLst>
          </p:cNvPr>
          <p:cNvSpPr txBox="1"/>
          <p:nvPr/>
        </p:nvSpPr>
        <p:spPr>
          <a:xfrm>
            <a:off x="3619500" y="4177969"/>
            <a:ext cx="1828800" cy="1200329"/>
          </a:xfrm>
          <a:prstGeom prst="rect">
            <a:avLst/>
          </a:prstGeom>
          <a:solidFill>
            <a:schemeClr val="bg1"/>
          </a:solidFill>
          <a:ln>
            <a:solidFill>
              <a:schemeClr val="tx1"/>
            </a:solidFill>
          </a:ln>
        </p:spPr>
        <p:txBody>
          <a:bodyPr wrap="square" rtlCol="0">
            <a:spAutoFit/>
          </a:bodyPr>
          <a:lstStyle/>
          <a:p>
            <a:pPr algn="ctr"/>
            <a:r>
              <a:rPr lang="en-US" b="1" dirty="0">
                <a:solidFill>
                  <a:srgbClr val="FF0000"/>
                </a:solidFill>
              </a:rPr>
              <a:t>FLUKA predicts the creation of the undiscovered isotope </a:t>
            </a:r>
            <a:r>
              <a:rPr lang="en-US" b="1" baseline="30000" dirty="0">
                <a:solidFill>
                  <a:srgbClr val="FF0000"/>
                </a:solidFill>
              </a:rPr>
              <a:t>133</a:t>
            </a:r>
            <a:r>
              <a:rPr lang="en-US" b="1" dirty="0">
                <a:solidFill>
                  <a:srgbClr val="FF0000"/>
                </a:solidFill>
              </a:rPr>
              <a:t>Ag</a:t>
            </a:r>
          </a:p>
        </p:txBody>
      </p:sp>
      <p:sp>
        <p:nvSpPr>
          <p:cNvPr id="20" name="TextBox 19">
            <a:extLst>
              <a:ext uri="{FF2B5EF4-FFF2-40B4-BE49-F238E27FC236}">
                <a16:creationId xmlns:a16="http://schemas.microsoft.com/office/drawing/2014/main" xmlns="" id="{8333C54A-B240-4F48-8802-4B960CC5F369}"/>
              </a:ext>
            </a:extLst>
          </p:cNvPr>
          <p:cNvSpPr txBox="1"/>
          <p:nvPr/>
        </p:nvSpPr>
        <p:spPr>
          <a:xfrm>
            <a:off x="5743049" y="1621691"/>
            <a:ext cx="1828800" cy="1200329"/>
          </a:xfrm>
          <a:prstGeom prst="rect">
            <a:avLst/>
          </a:prstGeom>
          <a:solidFill>
            <a:schemeClr val="bg1"/>
          </a:solidFill>
          <a:ln>
            <a:solidFill>
              <a:schemeClr val="tx1"/>
            </a:solidFill>
          </a:ln>
        </p:spPr>
        <p:txBody>
          <a:bodyPr wrap="square" rtlCol="0">
            <a:spAutoFit/>
          </a:bodyPr>
          <a:lstStyle/>
          <a:p>
            <a:pPr algn="ctr"/>
            <a:r>
              <a:rPr lang="en-US" b="1" dirty="0">
                <a:solidFill>
                  <a:srgbClr val="FF0000"/>
                </a:solidFill>
              </a:rPr>
              <a:t>ABLA07 predicts the creation of the undiscovered isotope </a:t>
            </a:r>
            <a:r>
              <a:rPr lang="en-US" b="1" baseline="30000" dirty="0">
                <a:solidFill>
                  <a:srgbClr val="FF0000"/>
                </a:solidFill>
              </a:rPr>
              <a:t>207</a:t>
            </a:r>
            <a:r>
              <a:rPr lang="en-US" b="1" dirty="0">
                <a:solidFill>
                  <a:srgbClr val="FF0000"/>
                </a:solidFill>
              </a:rPr>
              <a:t>Th</a:t>
            </a:r>
          </a:p>
        </p:txBody>
      </p:sp>
      <p:sp>
        <p:nvSpPr>
          <p:cNvPr id="21" name="Rectangle 20"/>
          <p:cNvSpPr/>
          <p:nvPr/>
        </p:nvSpPr>
        <p:spPr>
          <a:xfrm>
            <a:off x="11847443" y="365125"/>
            <a:ext cx="1013792" cy="9269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890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00" y="62948"/>
            <a:ext cx="10515600" cy="1325563"/>
          </a:xfrm>
        </p:spPr>
        <p:txBody>
          <a:bodyPr/>
          <a:lstStyle/>
          <a:p>
            <a:r>
              <a:rPr lang="en-US" dirty="0" smtClean="0"/>
              <a:t>Detection and Reconstruction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59129" y="4721130"/>
                <a:ext cx="9451571" cy="2012179"/>
              </a:xfrm>
            </p:spPr>
            <p:txBody>
              <a:bodyPr>
                <a:normAutofit/>
              </a:bodyPr>
              <a:lstStyle/>
              <a:p>
                <a:pPr marL="0" lvl="0" indent="0" algn="ctr">
                  <a:lnSpc>
                    <a:spcPct val="100000"/>
                  </a:lnSpc>
                  <a:spcBef>
                    <a:spcPts val="0"/>
                  </a:spcBef>
                  <a:buNone/>
                </a:pPr>
                <a:r>
                  <a:rPr lang="en-US" b="1" i="1" dirty="0" smtClean="0">
                    <a:latin typeface="Cambria Math" charset="0"/>
                  </a:rPr>
                  <a:t>Using the assumption P</a:t>
                </a:r>
                <a:r>
                  <a:rPr lang="en-US" b="1" i="1" baseline="-25000" dirty="0" smtClean="0">
                    <a:latin typeface="Cambria Math" charset="0"/>
                  </a:rPr>
                  <a:t>N</a:t>
                </a:r>
                <a:r>
                  <a:rPr lang="en-US" b="1" i="1" dirty="0" smtClean="0">
                    <a:latin typeface="Cambria Math" charset="0"/>
                  </a:rPr>
                  <a:t> = </a:t>
                </a:r>
                <a:r>
                  <a:rPr lang="en-US" b="1" i="1" dirty="0" err="1" smtClean="0">
                    <a:latin typeface="Cambria Math" charset="0"/>
                  </a:rPr>
                  <a:t>P</a:t>
                </a:r>
                <a:r>
                  <a:rPr lang="en-US" b="1" i="1" baseline="-25000" dirty="0" err="1" smtClean="0">
                    <a:latin typeface="Cambria Math" charset="0"/>
                  </a:rPr>
                  <a:t>N,Beam</a:t>
                </a:r>
                <a:r>
                  <a:rPr lang="en-US" b="1" i="1" dirty="0" smtClean="0">
                    <a:latin typeface="Cambria Math" charset="0"/>
                  </a:rPr>
                  <a:t> :</a:t>
                </a:r>
              </a:p>
              <a:p>
                <a:pPr marL="0" lvl="0" indent="0" algn="ctr">
                  <a:lnSpc>
                    <a:spcPct val="100000"/>
                  </a:lnSpc>
                  <a:spcBef>
                    <a:spcPts val="0"/>
                  </a:spcBef>
                  <a:buNone/>
                </a:pPr>
                <a:endParaRPr lang="en-US" b="0" i="1" dirty="0" smtClean="0">
                  <a:latin typeface="Cambria Math" charset="0"/>
                </a:endParaRPr>
              </a:p>
              <a:p>
                <a:pPr marL="0" lvl="0" indent="0" algn="ctr">
                  <a:lnSpc>
                    <a:spcPct val="100000"/>
                  </a:lnSpc>
                  <a:spcBef>
                    <a:spcPts val="0"/>
                  </a:spcBef>
                  <a:buNone/>
                </a:pPr>
                <a14:m>
                  <m:oMath xmlns:m="http://schemas.openxmlformats.org/officeDocument/2006/math">
                    <m:r>
                      <a:rPr lang="en-US" b="0" i="1" dirty="0" smtClean="0">
                        <a:latin typeface="Cambria Math" charset="0"/>
                      </a:rPr>
                      <m:t>𝑥𝐿</m:t>
                    </m:r>
                    <m:r>
                      <a:rPr lang="en-US" b="0" i="1" dirty="0" smtClean="0">
                        <a:latin typeface="Cambria Math" charset="0"/>
                      </a:rPr>
                      <m:t> = </m:t>
                    </m:r>
                    <m:r>
                      <a:rPr lang="en-US" b="0" i="1" dirty="0" smtClean="0">
                        <a:latin typeface="Cambria Math" charset="0"/>
                      </a:rPr>
                      <m:t>𝑅𝑟𝑒𝑙</m:t>
                    </m:r>
                    <m:r>
                      <a:rPr lang="en-US" b="0" i="1" dirty="0" smtClean="0">
                        <a:latin typeface="Cambria Math" charset="0"/>
                      </a:rPr>
                      <m:t>+1 =</m:t>
                    </m:r>
                    <m:d>
                      <m:dPr>
                        <m:ctrlPr>
                          <a:rPr lang="en-US" b="0" i="1" dirty="0" smtClean="0">
                            <a:latin typeface="Cambria Math" charset="0"/>
                          </a:rPr>
                        </m:ctrlPr>
                      </m:dPr>
                      <m:e>
                        <m:r>
                          <a:rPr lang="en-US" b="0" i="1" dirty="0" smtClean="0">
                            <a:latin typeface="Cambria Math" charset="0"/>
                          </a:rPr>
                          <m:t> </m:t>
                        </m:r>
                        <m:f>
                          <m:fPr>
                            <m:type m:val="skw"/>
                            <m:ctrlPr>
                              <a:rPr lang="en-US" i="1" smtClean="0">
                                <a:latin typeface="Cambria Math" charset="0"/>
                              </a:rPr>
                            </m:ctrlPr>
                          </m:fPr>
                          <m:num>
                            <m:f>
                              <m:fPr>
                                <m:ctrlPr>
                                  <a:rPr lang="mr-IN" i="1" smtClean="0">
                                    <a:latin typeface="Cambria Math" charset="0"/>
                                  </a:rPr>
                                </m:ctrlPr>
                              </m:fPr>
                              <m:num>
                                <m:r>
                                  <a:rPr lang="en-US" b="0" i="1" smtClean="0">
                                    <a:latin typeface="Cambria Math" charset="0"/>
                                  </a:rPr>
                                  <m:t>𝐴</m:t>
                                </m:r>
                              </m:num>
                              <m:den>
                                <m:r>
                                  <a:rPr lang="en-US" b="0" i="1" smtClean="0">
                                    <a:latin typeface="Cambria Math" charset="0"/>
                                  </a:rPr>
                                  <m:t>𝑍</m:t>
                                </m:r>
                              </m:den>
                            </m:f>
                          </m:num>
                          <m:den>
                            <m:f>
                              <m:fPr>
                                <m:ctrlPr>
                                  <a:rPr lang="mr-IN" i="1" smtClean="0">
                                    <a:latin typeface="Cambria Math" charset="0"/>
                                  </a:rPr>
                                </m:ctrlPr>
                              </m:fPr>
                              <m:num>
                                <m:sSub>
                                  <m:sSubPr>
                                    <m:ctrlPr>
                                      <a:rPr lang="en-US" i="1" smtClean="0">
                                        <a:latin typeface="Cambria Math" charset="0"/>
                                      </a:rPr>
                                    </m:ctrlPr>
                                  </m:sSubPr>
                                  <m:e>
                                    <m:r>
                                      <a:rPr lang="en-US" b="0" i="1" smtClean="0">
                                        <a:latin typeface="Cambria Math" charset="0"/>
                                      </a:rPr>
                                      <m:t>𝐴</m:t>
                                    </m:r>
                                  </m:e>
                                  <m:sub>
                                    <m:r>
                                      <a:rPr lang="en-US" b="0" i="1" smtClean="0">
                                        <a:latin typeface="Cambria Math" charset="0"/>
                                      </a:rPr>
                                      <m:t>𝐵𝑒𝑎𝑚</m:t>
                                    </m:r>
                                  </m:sub>
                                </m:sSub>
                              </m:num>
                              <m:den>
                                <m:sSub>
                                  <m:sSubPr>
                                    <m:ctrlPr>
                                      <a:rPr lang="en-US" i="1" smtClean="0">
                                        <a:latin typeface="Cambria Math" charset="0"/>
                                      </a:rPr>
                                    </m:ctrlPr>
                                  </m:sSubPr>
                                  <m:e>
                                    <m:r>
                                      <a:rPr lang="en-US" b="0" i="1" smtClean="0">
                                        <a:latin typeface="Cambria Math" charset="0"/>
                                      </a:rPr>
                                      <m:t>𝑍</m:t>
                                    </m:r>
                                  </m:e>
                                  <m:sub>
                                    <m:r>
                                      <a:rPr lang="en-US" b="0" i="1" smtClean="0">
                                        <a:latin typeface="Cambria Math" charset="0"/>
                                      </a:rPr>
                                      <m:t>𝐵𝑒𝑎𝑚</m:t>
                                    </m:r>
                                  </m:sub>
                                </m:sSub>
                              </m:den>
                            </m:f>
                          </m:den>
                        </m:f>
                      </m:e>
                    </m:d>
                    <m:r>
                      <a:rPr lang="en-US" b="0" i="1" smtClean="0">
                        <a:latin typeface="Cambria Math" charset="0"/>
                      </a:rPr>
                      <m:t> </m:t>
                    </m:r>
                  </m:oMath>
                </a14:m>
                <a:r>
                  <a:rPr lang="en-US" dirty="0" smtClean="0"/>
                  <a:t> =&gt;   </a:t>
                </a:r>
                <a14:m>
                  <m:oMath xmlns:m="http://schemas.openxmlformats.org/officeDocument/2006/math">
                    <m:f>
                      <m:fPr>
                        <m:ctrlPr>
                          <a:rPr lang="mr-IN" i="1" smtClean="0">
                            <a:latin typeface="Cambria Math" charset="0"/>
                          </a:rPr>
                        </m:ctrlPr>
                      </m:fPr>
                      <m:num>
                        <m:r>
                          <a:rPr lang="en-US" b="0" i="1" smtClean="0">
                            <a:latin typeface="Cambria Math" charset="0"/>
                          </a:rPr>
                          <m:t>𝐴</m:t>
                        </m:r>
                      </m:num>
                      <m:den>
                        <m:r>
                          <a:rPr lang="en-US" b="0" i="1" smtClean="0">
                            <a:latin typeface="Cambria Math" charset="0"/>
                          </a:rPr>
                          <m:t>𝑍</m:t>
                        </m:r>
                      </m:den>
                    </m:f>
                  </m:oMath>
                </a14:m>
                <a:r>
                  <a:rPr lang="en-US" dirty="0" smtClean="0"/>
                  <a:t> = (</a:t>
                </a:r>
                <a14:m>
                  <m:oMath xmlns:m="http://schemas.openxmlformats.org/officeDocument/2006/math">
                    <m:r>
                      <a:rPr lang="en-US" b="0" i="1" dirty="0" smtClean="0">
                        <a:latin typeface="Cambria Math" charset="0"/>
                      </a:rPr>
                      <m:t>𝑅</m:t>
                    </m:r>
                    <m:r>
                      <a:rPr lang="en-US" b="0" i="1" baseline="-25000" dirty="0" smtClean="0">
                        <a:latin typeface="Cambria Math" charset="0"/>
                      </a:rPr>
                      <m:t>𝑟𝑒𝑙</m:t>
                    </m:r>
                    <m:r>
                      <a:rPr lang="en-US" b="0" i="1" dirty="0" smtClean="0">
                        <a:latin typeface="Cambria Math" charset="0"/>
                      </a:rPr>
                      <m:t>+1)</m:t>
                    </m:r>
                    <m:d>
                      <m:dPr>
                        <m:begChr m:val="["/>
                        <m:endChr m:val="]"/>
                        <m:ctrlPr>
                          <a:rPr lang="mr-IN" b="0" i="1" dirty="0" smtClean="0">
                            <a:latin typeface="Cambria Math" charset="0"/>
                          </a:rPr>
                        </m:ctrlPr>
                      </m:dPr>
                      <m:e>
                        <m:f>
                          <m:fPr>
                            <m:ctrlPr>
                              <a:rPr lang="mr-IN" i="1" smtClean="0">
                                <a:latin typeface="Cambria Math" charset="0"/>
                              </a:rPr>
                            </m:ctrlPr>
                          </m:fPr>
                          <m:num>
                            <m:sSub>
                              <m:sSubPr>
                                <m:ctrlPr>
                                  <a:rPr lang="en-US" i="1" smtClean="0">
                                    <a:latin typeface="Cambria Math" charset="0"/>
                                  </a:rPr>
                                </m:ctrlPr>
                              </m:sSubPr>
                              <m:e>
                                <m:r>
                                  <a:rPr lang="en-US" b="0" i="1" smtClean="0">
                                    <a:latin typeface="Cambria Math" charset="0"/>
                                  </a:rPr>
                                  <m:t>𝐴</m:t>
                                </m:r>
                              </m:e>
                              <m:sub>
                                <m:r>
                                  <a:rPr lang="en-US" b="0" i="1" smtClean="0">
                                    <a:latin typeface="Cambria Math" charset="0"/>
                                  </a:rPr>
                                  <m:t>𝐵𝑒𝑎𝑚</m:t>
                                </m:r>
                              </m:sub>
                            </m:sSub>
                          </m:num>
                          <m:den>
                            <m:sSub>
                              <m:sSubPr>
                                <m:ctrlPr>
                                  <a:rPr lang="en-US" i="1" smtClean="0">
                                    <a:latin typeface="Cambria Math" charset="0"/>
                                  </a:rPr>
                                </m:ctrlPr>
                              </m:sSubPr>
                              <m:e>
                                <m:r>
                                  <a:rPr lang="en-US" b="0" i="1" smtClean="0">
                                    <a:latin typeface="Cambria Math" charset="0"/>
                                  </a:rPr>
                                  <m:t>𝑍</m:t>
                                </m:r>
                              </m:e>
                              <m:sub>
                                <m:r>
                                  <a:rPr lang="en-US" b="0" i="1" smtClean="0">
                                    <a:latin typeface="Cambria Math" charset="0"/>
                                  </a:rPr>
                                  <m:t>𝐵𝑒𝑎𝑚</m:t>
                                </m:r>
                              </m:sub>
                            </m:sSub>
                          </m:den>
                        </m:f>
                      </m:e>
                    </m:d>
                  </m:oMath>
                </a14:m>
                <a:endParaRPr lang="en-US" dirty="0" smtClean="0"/>
              </a:p>
              <a:p>
                <a:pPr marL="0" lvl="0" indent="0" algn="ctr">
                  <a:lnSpc>
                    <a:spcPct val="10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59129" y="4721130"/>
                <a:ext cx="9451571" cy="2012179"/>
              </a:xfrm>
              <a:blipFill rotWithShape="0">
                <a:blip r:embed="rId2"/>
                <a:stretch>
                  <a:fillRect t="-3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97525" y="1273835"/>
                <a:ext cx="10174780" cy="329795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i="1" smtClean="0">
                          <a:latin typeface="Cambria Math" charset="0"/>
                        </a:rPr>
                        <m:t>𝑅𝑖𝑔𝑖𝑑𝑖𝑡𝑦</m:t>
                      </m:r>
                      <m:r>
                        <a:rPr lang="en-US" sz="3200" i="1" smtClean="0">
                          <a:latin typeface="Cambria Math" charset="0"/>
                        </a:rPr>
                        <m:t> = </m:t>
                      </m:r>
                      <m:r>
                        <a:rPr lang="en-US" sz="3200" i="1" smtClean="0">
                          <a:latin typeface="Cambria Math" charset="0"/>
                        </a:rPr>
                        <m:t>𝑅</m:t>
                      </m:r>
                      <m:r>
                        <a:rPr lang="en-US" sz="3200" i="1" smtClean="0">
                          <a:latin typeface="Cambria Math" charset="0"/>
                        </a:rPr>
                        <m:t> =</m:t>
                      </m:r>
                      <m:f>
                        <m:fPr>
                          <m:ctrlPr>
                            <a:rPr lang="mr-IN" sz="3200" i="1" smtClean="0">
                              <a:latin typeface="Cambria Math" charset="0"/>
                            </a:rPr>
                          </m:ctrlPr>
                        </m:fPr>
                        <m:num>
                          <m:r>
                            <a:rPr lang="en-US" sz="3200" i="1">
                              <a:latin typeface="Cambria Math" charset="0"/>
                            </a:rPr>
                            <m:t>𝑝</m:t>
                          </m:r>
                        </m:num>
                        <m:den>
                          <m:r>
                            <a:rPr lang="en-US" sz="3200" b="0" i="1" smtClean="0">
                              <a:latin typeface="Cambria Math" charset="0"/>
                            </a:rPr>
                            <m:t>𝑍</m:t>
                          </m:r>
                        </m:den>
                      </m:f>
                    </m:oMath>
                  </m:oMathPara>
                </a14:m>
                <a:endParaRPr lang="en-US" sz="3200" i="1" dirty="0" smtClean="0">
                  <a:latin typeface="Cambria Math" charset="0"/>
                </a:endParaRPr>
              </a:p>
              <a:p>
                <a:pPr algn="ctr"/>
                <a:r>
                  <a:rPr lang="en-US" sz="3200" i="1" dirty="0" smtClean="0">
                    <a:latin typeface="Cambria Math" charset="0"/>
                  </a:rPr>
                  <a:t>		</a:t>
                </a:r>
                <a14:m>
                  <m:oMath xmlns:m="http://schemas.openxmlformats.org/officeDocument/2006/math">
                    <m:r>
                      <a:rPr lang="en-US" sz="3200" i="1">
                        <a:latin typeface="Cambria Math" charset="0"/>
                      </a:rPr>
                      <m:t>𝑥𝐿</m:t>
                    </m:r>
                    <m:r>
                      <a:rPr lang="en-US" sz="3200" i="1">
                        <a:latin typeface="Cambria Math" charset="0"/>
                      </a:rPr>
                      <m:t> =</m:t>
                    </m:r>
                  </m:oMath>
                </a14:m>
                <a:r>
                  <a:rPr lang="mr-IN" sz="3200" dirty="0"/>
                  <a:t> </a:t>
                </a:r>
                <a14:m>
                  <m:oMath xmlns:m="http://schemas.openxmlformats.org/officeDocument/2006/math">
                    <m:f>
                      <m:fPr>
                        <m:ctrlPr>
                          <a:rPr lang="mr-IN" sz="3200" i="1">
                            <a:latin typeface="Cambria Math" charset="0"/>
                          </a:rPr>
                        </m:ctrlPr>
                      </m:fPr>
                      <m:num>
                        <m:r>
                          <a:rPr lang="en-US" sz="3200" i="1">
                            <a:latin typeface="Cambria Math" charset="0"/>
                          </a:rPr>
                          <m:t>𝑅</m:t>
                        </m:r>
                      </m:num>
                      <m:den>
                        <m:sSub>
                          <m:sSubPr>
                            <m:ctrlPr>
                              <a:rPr lang="en-US" sz="3200" i="1">
                                <a:latin typeface="Cambria Math" charset="0"/>
                              </a:rPr>
                            </m:ctrlPr>
                          </m:sSubPr>
                          <m:e>
                            <m:r>
                              <a:rPr lang="en-US" sz="3200" i="1">
                                <a:latin typeface="Cambria Math" charset="0"/>
                              </a:rPr>
                              <m:t>𝑅</m:t>
                            </m:r>
                          </m:e>
                          <m:sub>
                            <m:r>
                              <a:rPr lang="en-US" sz="3200" i="1">
                                <a:latin typeface="Cambria Math" charset="0"/>
                              </a:rPr>
                              <m:t>𝐵𝑒𝑎𝑚</m:t>
                            </m:r>
                          </m:sub>
                        </m:sSub>
                      </m:den>
                    </m:f>
                    <m:r>
                      <a:rPr lang="en-US" sz="3200" b="0" i="1" smtClean="0">
                        <a:latin typeface="Cambria Math" panose="02040503050406030204" pitchFamily="18" charset="0"/>
                      </a:rPr>
                      <m:t>=</m:t>
                    </m:r>
                    <m:d>
                      <m:dPr>
                        <m:begChr m:val="["/>
                        <m:endChr m:val="]"/>
                        <m:ctrlPr>
                          <a:rPr lang="en-US" sz="3200" b="0" i="1" smtClean="0">
                            <a:latin typeface="Cambria Math" charset="0"/>
                          </a:rPr>
                        </m:ctrlPr>
                      </m:dPr>
                      <m:e>
                        <m:f>
                          <m:fPr>
                            <m:type m:val="skw"/>
                            <m:ctrlPr>
                              <a:rPr lang="en-US" sz="3200" b="0" i="1" smtClean="0">
                                <a:latin typeface="Cambria Math" charset="0"/>
                              </a:rPr>
                            </m:ctrlPr>
                          </m:fPr>
                          <m:num>
                            <m:d>
                              <m:dPr>
                                <m:ctrlPr>
                                  <a:rPr lang="en-US" sz="3200" b="0" i="1" smtClean="0">
                                    <a:latin typeface="Cambria Math" charset="0"/>
                                  </a:rPr>
                                </m:ctrlPr>
                              </m:dPr>
                              <m:e>
                                <m:f>
                                  <m:fPr>
                                    <m:ctrlPr>
                                      <a:rPr lang="en-US" sz="3200" b="0" i="1" smtClean="0">
                                        <a:latin typeface="Cambria Math" charset="0"/>
                                      </a:rPr>
                                    </m:ctrlPr>
                                  </m:fPr>
                                  <m:num>
                                    <m:r>
                                      <a:rPr lang="en-US" sz="3200" b="0" i="1" smtClean="0">
                                        <a:latin typeface="Cambria Math" panose="02040503050406030204" pitchFamily="18" charset="0"/>
                                      </a:rPr>
                                      <m:t>𝐴</m:t>
                                    </m:r>
                                    <m:r>
                                      <m:rPr>
                                        <m:nor/>
                                      </m:rPr>
                                      <a:rPr lang="en-US" sz="3200" i="1" dirty="0" smtClean="0"/>
                                      <m:t>p</m:t>
                                    </m:r>
                                    <m:r>
                                      <m:rPr>
                                        <m:nor/>
                                      </m:rPr>
                                      <a:rPr lang="en-US" sz="3200" i="1" baseline="-25000" dirty="0" smtClean="0"/>
                                      <m:t>N</m:t>
                                    </m:r>
                                  </m:num>
                                  <m:den>
                                    <m:r>
                                      <a:rPr lang="en-US" sz="3200" b="0" i="1" dirty="0" smtClean="0">
                                        <a:latin typeface="Cambria Math" charset="0"/>
                                      </a:rPr>
                                      <m:t>𝑍</m:t>
                                    </m:r>
                                  </m:den>
                                </m:f>
                              </m:e>
                            </m:d>
                          </m:num>
                          <m:den>
                            <m:d>
                              <m:dPr>
                                <m:ctrlPr>
                                  <a:rPr lang="en-US" sz="3200" b="0" i="1" smtClean="0">
                                    <a:latin typeface="Cambria Math" charset="0"/>
                                  </a:rPr>
                                </m:ctrlPr>
                              </m:dPr>
                              <m:e>
                                <m:f>
                                  <m:fPr>
                                    <m:ctrlPr>
                                      <a:rPr lang="en-US" sz="3200" b="0" i="1" smtClean="0">
                                        <a:latin typeface="Cambria Math" charset="0"/>
                                      </a:rPr>
                                    </m:ctrlPr>
                                  </m:fPr>
                                  <m:num>
                                    <m:sSub>
                                      <m:sSubPr>
                                        <m:ctrlPr>
                                          <a:rPr lang="en-US" sz="3200" b="0" i="1" smtClean="0">
                                            <a:latin typeface="Cambria Math"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𝑏𝑒𝑎𝑚</m:t>
                                        </m:r>
                                      </m:sub>
                                    </m:sSub>
                                    <m:r>
                                      <m:rPr>
                                        <m:nor/>
                                      </m:rPr>
                                      <a:rPr lang="en-US" sz="3200" i="1" dirty="0" smtClean="0"/>
                                      <m:t>p</m:t>
                                    </m:r>
                                    <m:r>
                                      <m:rPr>
                                        <m:nor/>
                                      </m:rPr>
                                      <a:rPr lang="en-US" sz="3200" i="1" baseline="-25000" dirty="0" smtClean="0"/>
                                      <m:t>N</m:t>
                                    </m:r>
                                    <m:r>
                                      <m:rPr>
                                        <m:nor/>
                                      </m:rPr>
                                      <a:rPr lang="en-US" sz="3200" i="1" baseline="-25000" dirty="0" smtClean="0"/>
                                      <m:t>,</m:t>
                                    </m:r>
                                    <m:r>
                                      <m:rPr>
                                        <m:nor/>
                                      </m:rPr>
                                      <a:rPr lang="en-US" sz="3200" i="1" baseline="-25000" dirty="0" smtClean="0"/>
                                      <m:t>beam</m:t>
                                    </m:r>
                                  </m:num>
                                  <m:den>
                                    <m:sSub>
                                      <m:sSubPr>
                                        <m:ctrlPr>
                                          <a:rPr lang="en-US" sz="3200" b="0" i="1" smtClean="0">
                                            <a:latin typeface="Cambria Math" charset="0"/>
                                          </a:rPr>
                                        </m:ctrlPr>
                                      </m:sSubPr>
                                      <m:e>
                                        <m:r>
                                          <a:rPr lang="en-US" sz="3200" b="0" i="1" smtClean="0">
                                            <a:latin typeface="Cambria Math" panose="02040503050406030204" pitchFamily="18" charset="0"/>
                                          </a:rPr>
                                          <m:t>𝑧</m:t>
                                        </m:r>
                                      </m:e>
                                      <m:sub>
                                        <m:r>
                                          <a:rPr lang="en-US" sz="3200" b="0" i="1" smtClean="0">
                                            <a:latin typeface="Cambria Math" panose="02040503050406030204" pitchFamily="18" charset="0"/>
                                          </a:rPr>
                                          <m:t>𝑏𝑒𝑎𝑚</m:t>
                                        </m:r>
                                      </m:sub>
                                    </m:sSub>
                                  </m:den>
                                </m:f>
                              </m:e>
                            </m:d>
                          </m:den>
                        </m:f>
                      </m:e>
                    </m:d>
                  </m:oMath>
                </a14:m>
                <a:endParaRPr lang="en-US" sz="3200" i="1" dirty="0" smtClean="0">
                  <a:latin typeface="Cambria Math" charset="0"/>
                </a:endParaRPr>
              </a:p>
              <a:p>
                <a:pPr algn="ctr"/>
                <a14:m>
                  <m:oMathPara xmlns:m="http://schemas.openxmlformats.org/officeDocument/2006/math">
                    <m:oMathParaPr>
                      <m:jc m:val="centerGroup"/>
                    </m:oMathParaPr>
                    <m:oMath xmlns:m="http://schemas.openxmlformats.org/officeDocument/2006/math">
                      <m:r>
                        <a:rPr lang="en-US" sz="3200" i="1">
                          <a:latin typeface="Cambria Math" charset="0"/>
                        </a:rPr>
                        <m:t>𝑅𝑒𝑙𝑎𝑡𝑖𝑣𝑒</m:t>
                      </m:r>
                      <m:r>
                        <a:rPr lang="en-US" sz="3200" i="1">
                          <a:latin typeface="Cambria Math" charset="0"/>
                        </a:rPr>
                        <m:t> </m:t>
                      </m:r>
                      <m:r>
                        <a:rPr lang="en-US" sz="3200" i="1">
                          <a:latin typeface="Cambria Math" charset="0"/>
                        </a:rPr>
                        <m:t>𝑅𝑖𝑔𝑖𝑑𝑖𝑡𝑦</m:t>
                      </m:r>
                      <m:r>
                        <a:rPr lang="en-US" sz="3200" i="1">
                          <a:latin typeface="Cambria Math" charset="0"/>
                        </a:rPr>
                        <m:t> = </m:t>
                      </m:r>
                      <m:sSub>
                        <m:sSubPr>
                          <m:ctrlPr>
                            <a:rPr lang="en-US" sz="3200" i="1" smtClean="0">
                              <a:latin typeface="Cambria Math" charset="0"/>
                            </a:rPr>
                          </m:ctrlPr>
                        </m:sSubPr>
                        <m:e>
                          <m:r>
                            <a:rPr lang="en-US" sz="3200" b="0" i="1" smtClean="0">
                              <a:latin typeface="Cambria Math" charset="0"/>
                            </a:rPr>
                            <m:t>𝑅</m:t>
                          </m:r>
                        </m:e>
                        <m:sub>
                          <m:r>
                            <a:rPr lang="en-US" sz="3200" b="0" i="1" smtClean="0">
                              <a:latin typeface="Cambria Math" charset="0"/>
                            </a:rPr>
                            <m:t>𝑅𝑒𝑙</m:t>
                          </m:r>
                        </m:sub>
                      </m:sSub>
                      <m:r>
                        <a:rPr lang="en-US" sz="3200" i="1">
                          <a:latin typeface="Cambria Math" charset="0"/>
                        </a:rPr>
                        <m:t> =</m:t>
                      </m:r>
                      <m:f>
                        <m:fPr>
                          <m:ctrlPr>
                            <a:rPr lang="mr-IN" sz="3200" i="1">
                              <a:latin typeface="Cambria Math" charset="0"/>
                            </a:rPr>
                          </m:ctrlPr>
                        </m:fPr>
                        <m:num>
                          <m:r>
                            <a:rPr lang="en-US" sz="3200" i="1">
                              <a:latin typeface="Cambria Math" charset="0"/>
                            </a:rPr>
                            <m:t>𝑅</m:t>
                          </m:r>
                          <m:r>
                            <a:rPr lang="en-US" sz="3200" b="0" i="1" smtClean="0">
                              <a:latin typeface="Cambria Math" charset="0"/>
                            </a:rPr>
                            <m:t>−</m:t>
                          </m:r>
                          <m:sSub>
                            <m:sSubPr>
                              <m:ctrlPr>
                                <a:rPr lang="en-US" sz="3200" i="1">
                                  <a:latin typeface="Cambria Math" charset="0"/>
                                </a:rPr>
                              </m:ctrlPr>
                            </m:sSubPr>
                            <m:e>
                              <m:r>
                                <a:rPr lang="en-US" sz="3200" i="1">
                                  <a:latin typeface="Cambria Math" charset="0"/>
                                </a:rPr>
                                <m:t>𝑅</m:t>
                              </m:r>
                            </m:e>
                            <m:sub>
                              <m:r>
                                <a:rPr lang="en-US" sz="3200" i="1">
                                  <a:latin typeface="Cambria Math" charset="0"/>
                                </a:rPr>
                                <m:t>𝐵𝑒𝑎𝑚</m:t>
                              </m:r>
                            </m:sub>
                          </m:sSub>
                        </m:num>
                        <m:den>
                          <m:sSub>
                            <m:sSubPr>
                              <m:ctrlPr>
                                <a:rPr lang="en-US" sz="3200" i="1">
                                  <a:latin typeface="Cambria Math" charset="0"/>
                                </a:rPr>
                              </m:ctrlPr>
                            </m:sSubPr>
                            <m:e>
                              <m:r>
                                <a:rPr lang="en-US" sz="3200" i="1">
                                  <a:latin typeface="Cambria Math" charset="0"/>
                                </a:rPr>
                                <m:t>𝑅</m:t>
                              </m:r>
                            </m:e>
                            <m:sub>
                              <m:r>
                                <a:rPr lang="en-US" sz="3200" i="1">
                                  <a:latin typeface="Cambria Math" charset="0"/>
                                </a:rPr>
                                <m:t>𝐵𝑒𝑎𝑚</m:t>
                              </m:r>
                            </m:sub>
                          </m:sSub>
                        </m:den>
                      </m:f>
                      <m:r>
                        <a:rPr lang="en-US" sz="3200" i="1">
                          <a:latin typeface="Cambria Math" charset="0"/>
                        </a:rPr>
                        <m:t>= </m:t>
                      </m:r>
                      <m:r>
                        <a:rPr lang="en-US" sz="3200" i="1">
                          <a:latin typeface="Cambria Math" charset="0"/>
                        </a:rPr>
                        <m:t>𝑥𝐿</m:t>
                      </m:r>
                      <m:r>
                        <a:rPr lang="en-US" sz="3200" i="1">
                          <a:latin typeface="Cambria Math" charset="0"/>
                        </a:rPr>
                        <m:t> − 1</m:t>
                      </m:r>
                    </m:oMath>
                  </m:oMathPara>
                </a14:m>
                <a:endParaRPr lang="en-US" sz="3200"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997525" y="1273835"/>
                <a:ext cx="10174780" cy="3297954"/>
              </a:xfrm>
              <a:prstGeom prst="rect">
                <a:avLst/>
              </a:prstGeom>
              <a:blipFill rotWithShape="0">
                <a:blip r:embed="rId3"/>
                <a:stretch>
                  <a:fillRect/>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smtClean="0"/>
              <a:t>4/20/2022</a:t>
            </a:r>
            <a:endParaRPr lang="en-US" dirty="0"/>
          </a:p>
        </p:txBody>
      </p:sp>
      <p:sp>
        <p:nvSpPr>
          <p:cNvPr id="6" name="Rectangle 5"/>
          <p:cNvSpPr/>
          <p:nvPr/>
        </p:nvSpPr>
        <p:spPr>
          <a:xfrm>
            <a:off x="11847443" y="365125"/>
            <a:ext cx="1013792" cy="9269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571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04874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LISE++ Plots </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847443" y="365125"/>
            <a:ext cx="1013792" cy="9269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165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ZDC Acceptance of de-excitation photons</a:t>
            </a:r>
            <a:endParaRPr lang="en-US" dirty="0"/>
          </a:p>
        </p:txBody>
      </p:sp>
      <p:pic>
        <p:nvPicPr>
          <p:cNvPr id="4" name="Content Placeholder 8">
            <a:extLst>
              <a:ext uri="{FF2B5EF4-FFF2-40B4-BE49-F238E27FC236}">
                <a16:creationId xmlns:a16="http://schemas.microsoft.com/office/drawing/2014/main" xmlns="" id="{73A8ACEB-2365-4674-957B-C235FAF2F9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378" y="1825625"/>
            <a:ext cx="6937243" cy="4351338"/>
          </a:xfrm>
        </p:spPr>
      </p:pic>
      <p:sp>
        <p:nvSpPr>
          <p:cNvPr id="5" name="TextBox 4"/>
          <p:cNvSpPr txBox="1"/>
          <p:nvPr/>
        </p:nvSpPr>
        <p:spPr>
          <a:xfrm>
            <a:off x="-3061252" y="1272209"/>
            <a:ext cx="3617843" cy="646331"/>
          </a:xfrm>
          <a:prstGeom prst="rect">
            <a:avLst/>
          </a:prstGeom>
          <a:solidFill>
            <a:srgbClr val="FFFF00"/>
          </a:solidFill>
        </p:spPr>
        <p:txBody>
          <a:bodyPr wrap="square" rtlCol="0">
            <a:spAutoFit/>
          </a:bodyPr>
          <a:lstStyle/>
          <a:p>
            <a:r>
              <a:rPr lang="en-US" dirty="0" smtClean="0"/>
              <a:t>Need to replace this with the more zoomed in &amp; cut above 10 MeV</a:t>
            </a:r>
            <a:endParaRPr lang="en-US" dirty="0"/>
          </a:p>
        </p:txBody>
      </p:sp>
      <p:sp>
        <p:nvSpPr>
          <p:cNvPr id="6" name="TextBox 5"/>
          <p:cNvSpPr txBox="1"/>
          <p:nvPr/>
        </p:nvSpPr>
        <p:spPr>
          <a:xfrm>
            <a:off x="-3061252" y="2363072"/>
            <a:ext cx="3617843" cy="646331"/>
          </a:xfrm>
          <a:prstGeom prst="rect">
            <a:avLst/>
          </a:prstGeom>
          <a:solidFill>
            <a:srgbClr val="FFFF00"/>
          </a:solidFill>
        </p:spPr>
        <p:txBody>
          <a:bodyPr wrap="square" rtlCol="0">
            <a:spAutoFit/>
          </a:bodyPr>
          <a:lstStyle/>
          <a:p>
            <a:r>
              <a:rPr lang="en-US" dirty="0"/>
              <a:t>U</a:t>
            </a:r>
            <a:r>
              <a:rPr lang="en-US" dirty="0" smtClean="0"/>
              <a:t>nsure if this should go here, talk more about level structure?</a:t>
            </a:r>
            <a:endParaRPr lang="en-US" dirty="0"/>
          </a:p>
        </p:txBody>
      </p:sp>
      <p:sp>
        <p:nvSpPr>
          <p:cNvPr id="7" name="Rectangle 6"/>
          <p:cNvSpPr/>
          <p:nvPr/>
        </p:nvSpPr>
        <p:spPr>
          <a:xfrm>
            <a:off x="11847443" y="365125"/>
            <a:ext cx="1013792" cy="9269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65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Rare Isotopes at EIC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5871" y="0"/>
            <a:ext cx="5676129" cy="6858000"/>
          </a:xfrm>
        </p:spPr>
      </p:pic>
      <p:sp>
        <p:nvSpPr>
          <p:cNvPr id="3" name="TextBox 2"/>
          <p:cNvSpPr txBox="1"/>
          <p:nvPr/>
        </p:nvSpPr>
        <p:spPr>
          <a:xfrm rot="3181332">
            <a:off x="7576456" y="2770701"/>
            <a:ext cx="893775" cy="584775"/>
          </a:xfrm>
          <a:prstGeom prst="rect">
            <a:avLst/>
          </a:prstGeom>
          <a:solidFill>
            <a:schemeClr val="bg1"/>
          </a:solidFill>
        </p:spPr>
        <p:txBody>
          <a:bodyPr wrap="square" rtlCol="0">
            <a:spAutoFit/>
          </a:bodyPr>
          <a:lstStyle/>
          <a:p>
            <a:endParaRPr lang="en-US" sz="1600" b="1" dirty="0" smtClean="0"/>
          </a:p>
          <a:p>
            <a:r>
              <a:rPr lang="en-US" sz="1600" b="1" dirty="0" smtClean="0"/>
              <a:t>IR 8</a:t>
            </a:r>
          </a:p>
        </p:txBody>
      </p:sp>
      <p:sp>
        <p:nvSpPr>
          <p:cNvPr id="5" name="TextBox 4"/>
          <p:cNvSpPr txBox="1"/>
          <p:nvPr/>
        </p:nvSpPr>
        <p:spPr>
          <a:xfrm>
            <a:off x="8637042" y="3303578"/>
            <a:ext cx="720090" cy="584775"/>
          </a:xfrm>
          <a:prstGeom prst="rect">
            <a:avLst/>
          </a:prstGeom>
          <a:solidFill>
            <a:schemeClr val="bg1"/>
          </a:solidFill>
        </p:spPr>
        <p:txBody>
          <a:bodyPr wrap="square" rtlCol="0">
            <a:spAutoFit/>
          </a:bodyPr>
          <a:lstStyle/>
          <a:p>
            <a:endParaRPr lang="en-US" sz="1600" b="1" dirty="0" smtClean="0"/>
          </a:p>
          <a:p>
            <a:r>
              <a:rPr lang="en-US" sz="1600" b="1" dirty="0" smtClean="0"/>
              <a:t>IR 6</a:t>
            </a:r>
          </a:p>
        </p:txBody>
      </p:sp>
      <p:sp>
        <p:nvSpPr>
          <p:cNvPr id="9" name="TextBox 8"/>
          <p:cNvSpPr txBox="1"/>
          <p:nvPr/>
        </p:nvSpPr>
        <p:spPr>
          <a:xfrm>
            <a:off x="533400" y="1447800"/>
            <a:ext cx="5563892" cy="5016758"/>
          </a:xfrm>
          <a:prstGeom prst="rect">
            <a:avLst/>
          </a:prstGeom>
          <a:noFill/>
        </p:spPr>
        <p:txBody>
          <a:bodyPr wrap="square" rtlCol="0">
            <a:spAutoFit/>
          </a:bodyPr>
          <a:lstStyle/>
          <a:p>
            <a:r>
              <a:rPr lang="en-US" sz="2400" dirty="0" smtClean="0"/>
              <a:t>EIC isn’t a dedicated rare isotope facility</a:t>
            </a:r>
          </a:p>
          <a:p>
            <a:endParaRPr lang="en-US" sz="2000" dirty="0"/>
          </a:p>
          <a:p>
            <a:r>
              <a:rPr lang="en-US" sz="2400" b="1" dirty="0" smtClean="0"/>
              <a:t>Advantages of EIC in Rare Isotope Studies:</a:t>
            </a:r>
          </a:p>
          <a:p>
            <a:r>
              <a:rPr lang="en-US" sz="2400" b="1" dirty="0"/>
              <a:t>	</a:t>
            </a:r>
            <a:r>
              <a:rPr lang="en-US" sz="2400" b="1" dirty="0" smtClean="0"/>
              <a:t>- </a:t>
            </a:r>
            <a:r>
              <a:rPr lang="en-US" sz="2400" dirty="0" smtClean="0"/>
              <a:t>High energy collisions</a:t>
            </a:r>
          </a:p>
          <a:p>
            <a:r>
              <a:rPr lang="en-US" sz="2400" b="1" dirty="0"/>
              <a:t>	</a:t>
            </a:r>
            <a:r>
              <a:rPr lang="en-US" sz="2400" b="1" dirty="0" smtClean="0"/>
              <a:t>-</a:t>
            </a:r>
            <a:r>
              <a:rPr lang="en-US" sz="2400" dirty="0" smtClean="0"/>
              <a:t>Survey-type experiment</a:t>
            </a:r>
          </a:p>
          <a:p>
            <a:endParaRPr lang="en-US" sz="2400" dirty="0"/>
          </a:p>
          <a:p>
            <a:r>
              <a:rPr lang="en-US" sz="2400" dirty="0" smtClean="0"/>
              <a:t>2 Interaction Regions: IR6 and IR8</a:t>
            </a:r>
            <a:endParaRPr lang="en-US" sz="2400" dirty="0"/>
          </a:p>
          <a:p>
            <a:endParaRPr lang="en-US" sz="2400" dirty="0" smtClean="0"/>
          </a:p>
          <a:p>
            <a:r>
              <a:rPr lang="en-US" sz="2400" dirty="0" smtClean="0"/>
              <a:t>2022 EIC Detector Proposal Advisory Panel report cites these types of studies when discussing potential future experiments. </a:t>
            </a:r>
          </a:p>
          <a:p>
            <a:endParaRPr lang="en-US" sz="2000" dirty="0"/>
          </a:p>
          <a:p>
            <a:endParaRPr lang="en-US" sz="2000" dirty="0" smtClean="0"/>
          </a:p>
          <a:p>
            <a:endParaRPr lang="en-US" sz="2000" dirty="0"/>
          </a:p>
        </p:txBody>
      </p:sp>
      <p:sp>
        <p:nvSpPr>
          <p:cNvPr id="10"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4</a:t>
            </a:r>
            <a:endParaRPr lang="en-US" dirty="0"/>
          </a:p>
        </p:txBody>
      </p:sp>
      <p:sp>
        <p:nvSpPr>
          <p:cNvPr id="11"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496548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00FF9-2ED6-4AA7-B11E-06E11A5C6A0C}"/>
              </a:ext>
            </a:extLst>
          </p:cNvPr>
          <p:cNvSpPr>
            <a:spLocks noGrp="1"/>
          </p:cNvSpPr>
          <p:nvPr>
            <p:ph type="title"/>
          </p:nvPr>
        </p:nvSpPr>
        <p:spPr/>
        <p:txBody>
          <a:bodyPr/>
          <a:lstStyle/>
          <a:p>
            <a:r>
              <a:rPr lang="en-US" dirty="0" smtClean="0"/>
              <a:t>Isotope production at the EIC</a:t>
            </a:r>
            <a:endParaRPr lang="en-US" dirty="0"/>
          </a:p>
        </p:txBody>
      </p:sp>
      <p:pic>
        <p:nvPicPr>
          <p:cNvPr id="22" name="Picture 21">
            <a:extLst>
              <a:ext uri="{FF2B5EF4-FFF2-40B4-BE49-F238E27FC236}">
                <a16:creationId xmlns:a16="http://schemas.microsoft.com/office/drawing/2014/main" xmlns="" id="{1865114E-80B6-46F9-A96E-8B27CD7D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 y="2683149"/>
            <a:ext cx="1548795" cy="1325446"/>
          </a:xfrm>
          <a:prstGeom prst="rect">
            <a:avLst/>
          </a:prstGeom>
        </p:spPr>
      </p:pic>
      <p:pic>
        <p:nvPicPr>
          <p:cNvPr id="24" name="Picture 23">
            <a:extLst>
              <a:ext uri="{FF2B5EF4-FFF2-40B4-BE49-F238E27FC236}">
                <a16:creationId xmlns:a16="http://schemas.microsoft.com/office/drawing/2014/main" xmlns="" id="{30D028D8-9CC1-4B08-8BB3-4792417F4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0" y="3965634"/>
            <a:ext cx="349627" cy="298462"/>
          </a:xfrm>
          <a:prstGeom prst="rect">
            <a:avLst/>
          </a:prstGeom>
        </p:spPr>
      </p:pic>
      <p:pic>
        <p:nvPicPr>
          <p:cNvPr id="25" name="Picture 24">
            <a:extLst>
              <a:ext uri="{FF2B5EF4-FFF2-40B4-BE49-F238E27FC236}">
                <a16:creationId xmlns:a16="http://schemas.microsoft.com/office/drawing/2014/main" xmlns="" id="{AAD1FC50-3170-4559-A270-4B552E7BA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9" y="2491200"/>
            <a:ext cx="349627" cy="298462"/>
          </a:xfrm>
          <a:prstGeom prst="rect">
            <a:avLst/>
          </a:prstGeom>
        </p:spPr>
      </p:pic>
      <p:pic>
        <p:nvPicPr>
          <p:cNvPr id="27" name="Picture 26">
            <a:extLst>
              <a:ext uri="{FF2B5EF4-FFF2-40B4-BE49-F238E27FC236}">
                <a16:creationId xmlns:a16="http://schemas.microsoft.com/office/drawing/2014/main" xmlns="" id="{431B5660-AA3F-4DB8-A90D-E8157F5D6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903" y="3007411"/>
            <a:ext cx="260515" cy="288935"/>
          </a:xfrm>
          <a:prstGeom prst="rect">
            <a:avLst/>
          </a:prstGeom>
        </p:spPr>
      </p:pic>
      <p:pic>
        <p:nvPicPr>
          <p:cNvPr id="33" name="Picture 32">
            <a:extLst>
              <a:ext uri="{FF2B5EF4-FFF2-40B4-BE49-F238E27FC236}">
                <a16:creationId xmlns:a16="http://schemas.microsoft.com/office/drawing/2014/main" xmlns="" id="{0C7DEBA5-8F8F-450A-854B-B6E46A6A27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4152" y="2715576"/>
            <a:ext cx="1356901" cy="1325564"/>
          </a:xfrm>
          <a:prstGeom prst="rect">
            <a:avLst/>
          </a:prstGeom>
        </p:spPr>
      </p:pic>
      <p:sp>
        <p:nvSpPr>
          <p:cNvPr id="34" name="Arrow: Right 33">
            <a:extLst>
              <a:ext uri="{FF2B5EF4-FFF2-40B4-BE49-F238E27FC236}">
                <a16:creationId xmlns:a16="http://schemas.microsoft.com/office/drawing/2014/main" xmlns="" id="{82D57148-383A-4CC7-8A80-F4C3DE048899}"/>
              </a:ext>
            </a:extLst>
          </p:cNvPr>
          <p:cNvSpPr/>
          <p:nvPr/>
        </p:nvSpPr>
        <p:spPr>
          <a:xfrm>
            <a:off x="2941478" y="3160979"/>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34318075-0FD6-4B50-AE00-8469BF168B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0956" y="2715576"/>
            <a:ext cx="1279610" cy="1250058"/>
          </a:xfrm>
          <a:prstGeom prst="rect">
            <a:avLst/>
          </a:prstGeom>
        </p:spPr>
      </p:pic>
      <p:sp>
        <p:nvSpPr>
          <p:cNvPr id="38" name="Oval 37">
            <a:extLst>
              <a:ext uri="{FF2B5EF4-FFF2-40B4-BE49-F238E27FC236}">
                <a16:creationId xmlns:a16="http://schemas.microsoft.com/office/drawing/2014/main" xmlns="" id="{4DE3E24F-7229-4948-B019-EDE6D7B7EC27}"/>
              </a:ext>
            </a:extLst>
          </p:cNvPr>
          <p:cNvSpPr/>
          <p:nvPr/>
        </p:nvSpPr>
        <p:spPr>
          <a:xfrm>
            <a:off x="3762304" y="2623692"/>
            <a:ext cx="1463040" cy="1463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3DF57DE0-6907-480F-9F1B-945B4D5773C4}"/>
              </a:ext>
            </a:extLst>
          </p:cNvPr>
          <p:cNvSpPr/>
          <p:nvPr/>
        </p:nvSpPr>
        <p:spPr>
          <a:xfrm>
            <a:off x="3693988" y="2560519"/>
            <a:ext cx="1600200" cy="16002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xmlns="" id="{D728617C-1C74-4244-88AA-99E9CA9D6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540" y="1757089"/>
            <a:ext cx="736873" cy="719855"/>
          </a:xfrm>
          <a:prstGeom prst="rect">
            <a:avLst/>
          </a:prstGeom>
        </p:spPr>
      </p:pic>
      <p:pic>
        <p:nvPicPr>
          <p:cNvPr id="43" name="Picture 42">
            <a:extLst>
              <a:ext uri="{FF2B5EF4-FFF2-40B4-BE49-F238E27FC236}">
                <a16:creationId xmlns:a16="http://schemas.microsoft.com/office/drawing/2014/main" xmlns="" id="{5CA1B29C-2C51-48FB-A140-C0EE9D9429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5197" y="2549183"/>
            <a:ext cx="736873" cy="719855"/>
          </a:xfrm>
          <a:prstGeom prst="rect">
            <a:avLst/>
          </a:prstGeom>
        </p:spPr>
      </p:pic>
      <p:pic>
        <p:nvPicPr>
          <p:cNvPr id="44" name="Picture 43">
            <a:extLst>
              <a:ext uri="{FF2B5EF4-FFF2-40B4-BE49-F238E27FC236}">
                <a16:creationId xmlns:a16="http://schemas.microsoft.com/office/drawing/2014/main" xmlns="" id="{EE5981C7-7227-47F8-BD3E-630E43D65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6494" y="3701160"/>
            <a:ext cx="1071539" cy="1046793"/>
          </a:xfrm>
          <a:prstGeom prst="rect">
            <a:avLst/>
          </a:prstGeom>
        </p:spPr>
      </p:pic>
      <p:sp>
        <p:nvSpPr>
          <p:cNvPr id="45" name="Oval 44">
            <a:extLst>
              <a:ext uri="{FF2B5EF4-FFF2-40B4-BE49-F238E27FC236}">
                <a16:creationId xmlns:a16="http://schemas.microsoft.com/office/drawing/2014/main" xmlns="" id="{7CAF3DB0-1F05-4F36-88E6-C93ABABC7967}"/>
              </a:ext>
            </a:extLst>
          </p:cNvPr>
          <p:cNvSpPr/>
          <p:nvPr/>
        </p:nvSpPr>
        <p:spPr>
          <a:xfrm>
            <a:off x="6774473" y="2832344"/>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C7462B71-46DF-4517-822B-D2EA80A4B1B6}"/>
              </a:ext>
            </a:extLst>
          </p:cNvPr>
          <p:cNvSpPr/>
          <p:nvPr/>
        </p:nvSpPr>
        <p:spPr>
          <a:xfrm>
            <a:off x="6778705" y="2259922"/>
            <a:ext cx="137160" cy="13716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D711A6DA-4D4A-4E4D-B848-4D1968E8A193}"/>
              </a:ext>
            </a:extLst>
          </p:cNvPr>
          <p:cNvSpPr/>
          <p:nvPr/>
        </p:nvSpPr>
        <p:spPr>
          <a:xfrm>
            <a:off x="6774473" y="2545989"/>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xmlns="" id="{0AE53CCB-24DD-4C49-A45B-56EEC6F040EB}"/>
              </a:ext>
            </a:extLst>
          </p:cNvPr>
          <p:cNvCxnSpPr>
            <a:cxnSpLocks/>
          </p:cNvCxnSpPr>
          <p:nvPr/>
        </p:nvCxnSpPr>
        <p:spPr>
          <a:xfrm>
            <a:off x="5436108" y="3421512"/>
            <a:ext cx="6231636" cy="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xmlns="" id="{AD51E0CA-720D-4A49-8E59-D867BFF449D5}"/>
              </a:ext>
            </a:extLst>
          </p:cNvPr>
          <p:cNvSpPr/>
          <p:nvPr/>
        </p:nvSpPr>
        <p:spPr>
          <a:xfrm>
            <a:off x="6328278" y="3518083"/>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xmlns="" id="{6B6C2588-6881-4FB2-8BB6-94DC347C7701}"/>
              </a:ext>
            </a:extLst>
          </p:cNvPr>
          <p:cNvSpPr/>
          <p:nvPr/>
        </p:nvSpPr>
        <p:spPr>
          <a:xfrm rot="19994299">
            <a:off x="5251827" y="2491987"/>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xmlns="" id="{B1AE9C73-F5D2-4158-B5D3-57720C18609D}"/>
              </a:ext>
            </a:extLst>
          </p:cNvPr>
          <p:cNvSpPr/>
          <p:nvPr/>
        </p:nvSpPr>
        <p:spPr>
          <a:xfrm rot="1349799">
            <a:off x="5248888" y="3730981"/>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xmlns="" id="{54557CC7-2F6A-47B1-8049-DACFFB092ADC}"/>
              </a:ext>
            </a:extLst>
          </p:cNvPr>
          <p:cNvSpPr/>
          <p:nvPr/>
        </p:nvSpPr>
        <p:spPr>
          <a:xfrm>
            <a:off x="7223045" y="2348771"/>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60">
            <a:extLst>
              <a:ext uri="{FF2B5EF4-FFF2-40B4-BE49-F238E27FC236}">
                <a16:creationId xmlns:a16="http://schemas.microsoft.com/office/drawing/2014/main" xmlns="" id="{D6521F2A-1D4D-4674-847C-FCBB2AD2A740}"/>
              </a:ext>
            </a:extLst>
          </p:cNvPr>
          <p:cNvSpPr/>
          <p:nvPr/>
        </p:nvSpPr>
        <p:spPr>
          <a:xfrm>
            <a:off x="7249507" y="4008595"/>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xmlns="" id="{B4025600-2A5F-4509-ABF7-C96293F7E2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5432" y="3679430"/>
            <a:ext cx="1071539" cy="1046793"/>
          </a:xfrm>
          <a:prstGeom prst="rect">
            <a:avLst/>
          </a:prstGeom>
        </p:spPr>
      </p:pic>
      <p:pic>
        <p:nvPicPr>
          <p:cNvPr id="63" name="Picture 62">
            <a:extLst>
              <a:ext uri="{FF2B5EF4-FFF2-40B4-BE49-F238E27FC236}">
                <a16:creationId xmlns:a16="http://schemas.microsoft.com/office/drawing/2014/main" xmlns="" id="{2F134BC3-53DF-4E86-9ECA-22FEFF413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998" y="1762826"/>
            <a:ext cx="736873" cy="719855"/>
          </a:xfrm>
          <a:prstGeom prst="rect">
            <a:avLst/>
          </a:prstGeom>
        </p:spPr>
      </p:pic>
      <p:pic>
        <p:nvPicPr>
          <p:cNvPr id="64" name="Picture 63">
            <a:extLst>
              <a:ext uri="{FF2B5EF4-FFF2-40B4-BE49-F238E27FC236}">
                <a16:creationId xmlns:a16="http://schemas.microsoft.com/office/drawing/2014/main" xmlns="" id="{0ECDFF25-F13C-49C1-B6EF-2ECB690607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2766" y="2536507"/>
            <a:ext cx="736873" cy="719855"/>
          </a:xfrm>
          <a:prstGeom prst="rect">
            <a:avLst/>
          </a:prstGeom>
        </p:spPr>
      </p:pic>
      <p:pic>
        <p:nvPicPr>
          <p:cNvPr id="65" name="Picture 64">
            <a:extLst>
              <a:ext uri="{FF2B5EF4-FFF2-40B4-BE49-F238E27FC236}">
                <a16:creationId xmlns:a16="http://schemas.microsoft.com/office/drawing/2014/main" xmlns="" id="{DA91DAD1-EA02-4AD5-BD66-29A952970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7911" y="2257553"/>
            <a:ext cx="260515" cy="288935"/>
          </a:xfrm>
          <a:prstGeom prst="rect">
            <a:avLst/>
          </a:prstGeom>
        </p:spPr>
      </p:pic>
      <p:sp>
        <p:nvSpPr>
          <p:cNvPr id="70" name="Oval 69">
            <a:extLst>
              <a:ext uri="{FF2B5EF4-FFF2-40B4-BE49-F238E27FC236}">
                <a16:creationId xmlns:a16="http://schemas.microsoft.com/office/drawing/2014/main" xmlns="" id="{E133406E-BA61-4E05-9624-1BB4DC01595F}"/>
              </a:ext>
            </a:extLst>
          </p:cNvPr>
          <p:cNvSpPr/>
          <p:nvPr/>
        </p:nvSpPr>
        <p:spPr>
          <a:xfrm>
            <a:off x="6593795" y="3516298"/>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xmlns="" id="{32893BA6-0F73-4D4F-8C07-9DE274C52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54930">
            <a:off x="8943463" y="2568953"/>
            <a:ext cx="426413" cy="261891"/>
          </a:xfrm>
          <a:prstGeom prst="rect">
            <a:avLst/>
          </a:prstGeom>
        </p:spPr>
      </p:pic>
      <p:pic>
        <p:nvPicPr>
          <p:cNvPr id="79" name="Picture 78">
            <a:extLst>
              <a:ext uri="{FF2B5EF4-FFF2-40B4-BE49-F238E27FC236}">
                <a16:creationId xmlns:a16="http://schemas.microsoft.com/office/drawing/2014/main" xmlns="" id="{45D87D04-BF71-4147-89FD-A9FF84FC1B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54930">
            <a:off x="9061254" y="3781561"/>
            <a:ext cx="426413" cy="261891"/>
          </a:xfrm>
          <a:prstGeom prst="rect">
            <a:avLst/>
          </a:prstGeom>
        </p:spPr>
      </p:pic>
      <p:sp>
        <p:nvSpPr>
          <p:cNvPr id="80" name="Arrow: Right 79">
            <a:extLst>
              <a:ext uri="{FF2B5EF4-FFF2-40B4-BE49-F238E27FC236}">
                <a16:creationId xmlns:a16="http://schemas.microsoft.com/office/drawing/2014/main" xmlns="" id="{27904B96-13EF-400D-8B9D-F1816232E91A}"/>
              </a:ext>
            </a:extLst>
          </p:cNvPr>
          <p:cNvSpPr/>
          <p:nvPr/>
        </p:nvSpPr>
        <p:spPr>
          <a:xfrm>
            <a:off x="9521492" y="4008593"/>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xmlns="" id="{FB7DA4A1-782D-4D53-86EC-B3498D75FFD7}"/>
              </a:ext>
            </a:extLst>
          </p:cNvPr>
          <p:cNvSpPr/>
          <p:nvPr/>
        </p:nvSpPr>
        <p:spPr>
          <a:xfrm>
            <a:off x="9564358" y="2397082"/>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xmlns="" id="{A317EABE-52E1-4655-9EE7-C8A92FB8F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947" y="1771345"/>
            <a:ext cx="736873" cy="719855"/>
          </a:xfrm>
          <a:prstGeom prst="rect">
            <a:avLst/>
          </a:prstGeom>
        </p:spPr>
      </p:pic>
      <p:pic>
        <p:nvPicPr>
          <p:cNvPr id="83" name="Picture 82">
            <a:extLst>
              <a:ext uri="{FF2B5EF4-FFF2-40B4-BE49-F238E27FC236}">
                <a16:creationId xmlns:a16="http://schemas.microsoft.com/office/drawing/2014/main" xmlns="" id="{054F572B-5131-4172-AB0B-3AA6FD159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2981" y="2542542"/>
            <a:ext cx="736873" cy="719855"/>
          </a:xfrm>
          <a:prstGeom prst="rect">
            <a:avLst/>
          </a:prstGeom>
        </p:spPr>
      </p:pic>
      <p:pic>
        <p:nvPicPr>
          <p:cNvPr id="84" name="Picture 83">
            <a:extLst>
              <a:ext uri="{FF2B5EF4-FFF2-40B4-BE49-F238E27FC236}">
                <a16:creationId xmlns:a16="http://schemas.microsoft.com/office/drawing/2014/main" xmlns="" id="{EFE5256B-0B48-43A4-A6A1-75E67E6F1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1491" y="3676151"/>
            <a:ext cx="1071539" cy="1046793"/>
          </a:xfrm>
          <a:prstGeom prst="rect">
            <a:avLst/>
          </a:prstGeom>
        </p:spPr>
      </p:pic>
      <p:cxnSp>
        <p:nvCxnSpPr>
          <p:cNvPr id="87" name="Straight Connector 86">
            <a:extLst>
              <a:ext uri="{FF2B5EF4-FFF2-40B4-BE49-F238E27FC236}">
                <a16:creationId xmlns:a16="http://schemas.microsoft.com/office/drawing/2014/main" xmlns="" id="{4FE1CDFA-28D4-4599-9058-C3330FF8A834}"/>
              </a:ext>
            </a:extLst>
          </p:cNvPr>
          <p:cNvCxnSpPr/>
          <p:nvPr/>
        </p:nvCxnSpPr>
        <p:spPr>
          <a:xfrm flipV="1">
            <a:off x="11199854" y="1959101"/>
            <a:ext cx="313944" cy="78857"/>
          </a:xfrm>
          <a:prstGeom prst="line">
            <a:avLst/>
          </a:prstGeom>
          <a:ln w="381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xmlns="" id="{DAFC6742-4F55-470B-8C48-A9A4335E9759}"/>
              </a:ext>
            </a:extLst>
          </p:cNvPr>
          <p:cNvCxnSpPr/>
          <p:nvPr/>
        </p:nvCxnSpPr>
        <p:spPr>
          <a:xfrm flipV="1">
            <a:off x="11403030" y="3983373"/>
            <a:ext cx="313944" cy="78857"/>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xmlns="" id="{093F7851-820A-4EDD-BD3E-EA6CBE760701}"/>
                  </a:ext>
                </a:extLst>
              </p:cNvPr>
              <p:cNvSpPr txBox="1"/>
              <p:nvPr/>
            </p:nvSpPr>
            <p:spPr>
              <a:xfrm>
                <a:off x="11137979" y="1998983"/>
                <a:ext cx="4628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oMath>
                  </m:oMathPara>
                </a14:m>
                <a:endParaRPr lang="en-US" dirty="0">
                  <a:ea typeface="Cambria Math" panose="02040503050406030204" pitchFamily="18" charset="0"/>
                </a:endParaRPr>
              </a:p>
            </p:txBody>
          </p:sp>
        </mc:Choice>
        <mc:Fallback xmlns="">
          <p:sp>
            <p:nvSpPr>
              <p:cNvPr id="89" name="TextBox 88">
                <a:extLst>
                  <a:ext uri="{FF2B5EF4-FFF2-40B4-BE49-F238E27FC236}">
                    <a16:creationId xmlns:a16="http://schemas.microsoft.com/office/drawing/2014/main" id="{093F7851-820A-4EDD-BD3E-EA6CBE760701}"/>
                  </a:ext>
                </a:extLst>
              </p:cNvPr>
              <p:cNvSpPr txBox="1">
                <a:spLocks noRot="1" noChangeAspect="1" noMove="1" noResize="1" noEditPoints="1" noAdjustHandles="1" noChangeArrowheads="1" noChangeShapeType="1" noTextEdit="1"/>
              </p:cNvSpPr>
              <p:nvPr/>
            </p:nvSpPr>
            <p:spPr>
              <a:xfrm>
                <a:off x="11137979" y="1998983"/>
                <a:ext cx="462898" cy="369332"/>
              </a:xfrm>
              <a:prstGeom prst="rect">
                <a:avLst/>
              </a:prstGeom>
              <a:blipFill>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xmlns="" id="{3F614387-9731-4DC1-B662-F03102F1787F}"/>
                  </a:ext>
                </a:extLst>
              </p:cNvPr>
              <p:cNvSpPr txBox="1"/>
              <p:nvPr/>
            </p:nvSpPr>
            <p:spPr>
              <a:xfrm>
                <a:off x="11316550" y="3642547"/>
                <a:ext cx="4628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oMath>
                  </m:oMathPara>
                </a14:m>
                <a:endParaRPr lang="en-US" dirty="0">
                  <a:ea typeface="Cambria Math" panose="02040503050406030204" pitchFamily="18" charset="0"/>
                </a:endParaRPr>
              </a:p>
            </p:txBody>
          </p:sp>
        </mc:Choice>
        <mc:Fallback xmlns="">
          <p:sp>
            <p:nvSpPr>
              <p:cNvPr id="90" name="TextBox 89">
                <a:extLst>
                  <a:ext uri="{FF2B5EF4-FFF2-40B4-BE49-F238E27FC236}">
                    <a16:creationId xmlns:a16="http://schemas.microsoft.com/office/drawing/2014/main" id="{3F614387-9731-4DC1-B662-F03102F1787F}"/>
                  </a:ext>
                </a:extLst>
              </p:cNvPr>
              <p:cNvSpPr txBox="1">
                <a:spLocks noRot="1" noChangeAspect="1" noMove="1" noResize="1" noEditPoints="1" noAdjustHandles="1" noChangeArrowheads="1" noChangeShapeType="1" noTextEdit="1"/>
              </p:cNvSpPr>
              <p:nvPr/>
            </p:nvSpPr>
            <p:spPr>
              <a:xfrm>
                <a:off x="11316550" y="3642547"/>
                <a:ext cx="462898" cy="369332"/>
              </a:xfrm>
              <a:prstGeom prst="rect">
                <a:avLst/>
              </a:prstGeom>
              <a:blipFill>
                <a:blip r:embed="rId9"/>
                <a:stretch>
                  <a:fillRect b="-13333"/>
                </a:stretch>
              </a:blipFill>
            </p:spPr>
            <p:txBody>
              <a:bodyPr/>
              <a:lstStyle/>
              <a:p>
                <a:r>
                  <a:rPr lang="en-US">
                    <a:noFill/>
                  </a:rPr>
                  <a:t> </a:t>
                </a:r>
              </a:p>
            </p:txBody>
          </p:sp>
        </mc:Fallback>
      </mc:AlternateContent>
      <p:pic>
        <p:nvPicPr>
          <p:cNvPr id="66" name="Picture 65">
            <a:extLst>
              <a:ext uri="{FF2B5EF4-FFF2-40B4-BE49-F238E27FC236}">
                <a16:creationId xmlns:a16="http://schemas.microsoft.com/office/drawing/2014/main" xmlns="" id="{CB60464E-4097-480E-9B5C-D181DD783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3304" y="3961321"/>
            <a:ext cx="260515" cy="288935"/>
          </a:xfrm>
          <a:prstGeom prst="rect">
            <a:avLst/>
          </a:prstGeom>
        </p:spPr>
      </p:pic>
      <p:sp>
        <p:nvSpPr>
          <p:cNvPr id="68" name="TextBox 67">
            <a:extLst>
              <a:ext uri="{FF2B5EF4-FFF2-40B4-BE49-F238E27FC236}">
                <a16:creationId xmlns:a16="http://schemas.microsoft.com/office/drawing/2014/main" xmlns="" id="{3FA020BF-9135-466A-935E-0A7F42F0F516}"/>
              </a:ext>
            </a:extLst>
          </p:cNvPr>
          <p:cNvSpPr txBox="1"/>
          <p:nvPr/>
        </p:nvSpPr>
        <p:spPr>
          <a:xfrm>
            <a:off x="7553952" y="4756941"/>
            <a:ext cx="1950709" cy="923330"/>
          </a:xfrm>
          <a:prstGeom prst="rect">
            <a:avLst/>
          </a:prstGeom>
          <a:noFill/>
        </p:spPr>
        <p:txBody>
          <a:bodyPr wrap="square" rtlCol="0">
            <a:spAutoFit/>
          </a:bodyPr>
          <a:lstStyle/>
          <a:p>
            <a:pPr algn="ctr"/>
            <a:r>
              <a:rPr lang="en-US" b="1" dirty="0">
                <a:solidFill>
                  <a:srgbClr val="FF0000"/>
                </a:solidFill>
              </a:rPr>
              <a:t>Isotopes in ground state and decay photons</a:t>
            </a:r>
          </a:p>
        </p:txBody>
      </p:sp>
      <p:sp>
        <p:nvSpPr>
          <p:cNvPr id="73" name="TextBox 72">
            <a:extLst>
              <a:ext uri="{FF2B5EF4-FFF2-40B4-BE49-F238E27FC236}">
                <a16:creationId xmlns:a16="http://schemas.microsoft.com/office/drawing/2014/main" xmlns="" id="{3A726798-E3E8-413D-A308-5F0A1B2FA8A6}"/>
              </a:ext>
            </a:extLst>
          </p:cNvPr>
          <p:cNvSpPr txBox="1"/>
          <p:nvPr/>
        </p:nvSpPr>
        <p:spPr>
          <a:xfrm>
            <a:off x="629117" y="4402861"/>
            <a:ext cx="5180169" cy="338554"/>
          </a:xfrm>
          <a:prstGeom prst="rect">
            <a:avLst/>
          </a:prstGeom>
          <a:solidFill>
            <a:schemeClr val="bg1"/>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1600" b="1" dirty="0">
              <a:solidFill>
                <a:srgbClr val="7030A0"/>
              </a:solidFill>
            </a:endParaRPr>
          </a:p>
        </p:txBody>
      </p:sp>
      <p:sp>
        <p:nvSpPr>
          <p:cNvPr id="50" name="TextBox 49">
            <a:extLst>
              <a:ext uri="{FF2B5EF4-FFF2-40B4-BE49-F238E27FC236}">
                <a16:creationId xmlns:a16="http://schemas.microsoft.com/office/drawing/2014/main" xmlns="" id="{06A493F8-8376-4CF3-BC59-94E290BBFF05}"/>
              </a:ext>
            </a:extLst>
          </p:cNvPr>
          <p:cNvSpPr txBox="1"/>
          <p:nvPr/>
        </p:nvSpPr>
        <p:spPr>
          <a:xfrm>
            <a:off x="867667" y="4175088"/>
            <a:ext cx="2837241" cy="1200329"/>
          </a:xfrm>
          <a:prstGeom prst="rect">
            <a:avLst/>
          </a:prstGeom>
          <a:noFill/>
        </p:spPr>
        <p:txBody>
          <a:bodyPr wrap="square" rtlCol="0">
            <a:spAutoFit/>
          </a:bodyPr>
          <a:lstStyle/>
          <a:p>
            <a:pPr algn="ctr"/>
            <a:r>
              <a:rPr lang="en-US" b="1" dirty="0">
                <a:solidFill>
                  <a:srgbClr val="FF0000"/>
                </a:solidFill>
              </a:rPr>
              <a:t>Incoming </a:t>
            </a:r>
            <a:r>
              <a:rPr lang="en-US" b="1" dirty="0" smtClean="0">
                <a:solidFill>
                  <a:srgbClr val="FF0000"/>
                </a:solidFill>
              </a:rPr>
              <a:t>18 GeV </a:t>
            </a:r>
            <a:r>
              <a:rPr lang="en-US" b="1" dirty="0">
                <a:solidFill>
                  <a:srgbClr val="FF0000"/>
                </a:solidFill>
              </a:rPr>
              <a:t>electron beam and </a:t>
            </a:r>
            <a:r>
              <a:rPr lang="en-US" b="1" dirty="0" smtClean="0">
                <a:solidFill>
                  <a:srgbClr val="FF0000"/>
                </a:solidFill>
              </a:rPr>
              <a:t>~110 </a:t>
            </a:r>
            <a:r>
              <a:rPr lang="en-US" b="1" dirty="0">
                <a:solidFill>
                  <a:srgbClr val="FF0000"/>
                </a:solidFill>
              </a:rPr>
              <a:t>GeV/nucleon heavy ion beam </a:t>
            </a:r>
          </a:p>
        </p:txBody>
      </p:sp>
      <p:sp>
        <p:nvSpPr>
          <p:cNvPr id="51" name="TextBox 50">
            <a:extLst>
              <a:ext uri="{FF2B5EF4-FFF2-40B4-BE49-F238E27FC236}">
                <a16:creationId xmlns:a16="http://schemas.microsoft.com/office/drawing/2014/main" xmlns="" id="{08493B10-26FF-47F6-BF3F-0B59022E40A8}"/>
              </a:ext>
            </a:extLst>
          </p:cNvPr>
          <p:cNvSpPr txBox="1"/>
          <p:nvPr/>
        </p:nvSpPr>
        <p:spPr>
          <a:xfrm>
            <a:off x="1038790" y="6154200"/>
            <a:ext cx="796056" cy="369332"/>
          </a:xfrm>
          <a:prstGeom prst="rect">
            <a:avLst/>
          </a:prstGeom>
          <a:noFill/>
        </p:spPr>
        <p:txBody>
          <a:bodyPr wrap="square" rtlCol="0">
            <a:spAutoFit/>
          </a:bodyPr>
          <a:lstStyle/>
          <a:p>
            <a:pPr algn="ctr"/>
            <a:r>
              <a:rPr lang="en-US" dirty="0"/>
              <a:t>t = 0</a:t>
            </a:r>
          </a:p>
        </p:txBody>
      </p:sp>
      <p:sp>
        <p:nvSpPr>
          <p:cNvPr id="53" name="TextBox 52">
            <a:extLst>
              <a:ext uri="{FF2B5EF4-FFF2-40B4-BE49-F238E27FC236}">
                <a16:creationId xmlns:a16="http://schemas.microsoft.com/office/drawing/2014/main" xmlns="" id="{98FC73DF-0C6E-4997-8684-1D524F305F99}"/>
              </a:ext>
            </a:extLst>
          </p:cNvPr>
          <p:cNvSpPr txBox="1"/>
          <p:nvPr/>
        </p:nvSpPr>
        <p:spPr>
          <a:xfrm>
            <a:off x="3467939" y="4398727"/>
            <a:ext cx="2159863" cy="923330"/>
          </a:xfrm>
          <a:prstGeom prst="rect">
            <a:avLst/>
          </a:prstGeom>
          <a:noFill/>
        </p:spPr>
        <p:txBody>
          <a:bodyPr wrap="square" rtlCol="0">
            <a:spAutoFit/>
          </a:bodyPr>
          <a:lstStyle/>
          <a:p>
            <a:pPr algn="ctr"/>
            <a:r>
              <a:rPr lang="en-US" b="1" dirty="0">
                <a:solidFill>
                  <a:srgbClr val="FF0000"/>
                </a:solidFill>
              </a:rPr>
              <a:t>Excited intermediate nucleus (i.e. residual nucleus)</a:t>
            </a:r>
          </a:p>
        </p:txBody>
      </p:sp>
      <p:sp>
        <p:nvSpPr>
          <p:cNvPr id="54" name="TextBox 53">
            <a:extLst>
              <a:ext uri="{FF2B5EF4-FFF2-40B4-BE49-F238E27FC236}">
                <a16:creationId xmlns:a16="http://schemas.microsoft.com/office/drawing/2014/main" xmlns="" id="{699236CC-E53E-4365-8F3F-1416CC3F300C}"/>
              </a:ext>
            </a:extLst>
          </p:cNvPr>
          <p:cNvSpPr txBox="1"/>
          <p:nvPr/>
        </p:nvSpPr>
        <p:spPr>
          <a:xfrm>
            <a:off x="4074474" y="6146337"/>
            <a:ext cx="1095327" cy="369332"/>
          </a:xfrm>
          <a:prstGeom prst="rect">
            <a:avLst/>
          </a:prstGeom>
          <a:noFill/>
        </p:spPr>
        <p:txBody>
          <a:bodyPr wrap="square" rtlCol="0">
            <a:spAutoFit/>
          </a:bodyPr>
          <a:lstStyle/>
          <a:p>
            <a:pPr algn="ctr"/>
            <a:r>
              <a:rPr lang="en-US" dirty="0"/>
              <a:t>t = 10</a:t>
            </a:r>
            <a:r>
              <a:rPr lang="en-US" baseline="30000" dirty="0"/>
              <a:t>-22</a:t>
            </a:r>
            <a:r>
              <a:rPr lang="en-US" dirty="0"/>
              <a:t> s</a:t>
            </a:r>
          </a:p>
        </p:txBody>
      </p:sp>
      <p:sp>
        <p:nvSpPr>
          <p:cNvPr id="55" name="TextBox 54">
            <a:extLst>
              <a:ext uri="{FF2B5EF4-FFF2-40B4-BE49-F238E27FC236}">
                <a16:creationId xmlns:a16="http://schemas.microsoft.com/office/drawing/2014/main" xmlns="" id="{7ED5C370-2B7C-458C-A41B-8C0DAAF2B934}"/>
              </a:ext>
            </a:extLst>
          </p:cNvPr>
          <p:cNvSpPr txBox="1"/>
          <p:nvPr/>
        </p:nvSpPr>
        <p:spPr>
          <a:xfrm>
            <a:off x="5786685" y="6152413"/>
            <a:ext cx="1662305" cy="369332"/>
          </a:xfrm>
          <a:prstGeom prst="rect">
            <a:avLst/>
          </a:prstGeom>
          <a:noFill/>
        </p:spPr>
        <p:txBody>
          <a:bodyPr wrap="square" rtlCol="0">
            <a:spAutoFit/>
          </a:bodyPr>
          <a:lstStyle/>
          <a:p>
            <a:pPr algn="ctr"/>
            <a:r>
              <a:rPr lang="en-US" dirty="0"/>
              <a:t>t = 10</a:t>
            </a:r>
            <a:r>
              <a:rPr lang="en-US" baseline="30000" dirty="0"/>
              <a:t>-20</a:t>
            </a:r>
            <a:r>
              <a:rPr lang="en-US" dirty="0"/>
              <a:t> - 10</a:t>
            </a:r>
            <a:r>
              <a:rPr lang="en-US" baseline="30000" dirty="0"/>
              <a:t>-17 </a:t>
            </a:r>
            <a:r>
              <a:rPr lang="en-US" dirty="0"/>
              <a:t>s</a:t>
            </a:r>
          </a:p>
        </p:txBody>
      </p:sp>
      <p:sp>
        <p:nvSpPr>
          <p:cNvPr id="56" name="TextBox 55">
            <a:extLst>
              <a:ext uri="{FF2B5EF4-FFF2-40B4-BE49-F238E27FC236}">
                <a16:creationId xmlns:a16="http://schemas.microsoft.com/office/drawing/2014/main" xmlns="" id="{BD8C8EA1-4A81-4ACA-84A0-9A697FA8F4C2}"/>
              </a:ext>
            </a:extLst>
          </p:cNvPr>
          <p:cNvSpPr txBox="1"/>
          <p:nvPr/>
        </p:nvSpPr>
        <p:spPr>
          <a:xfrm>
            <a:off x="5674135" y="4913752"/>
            <a:ext cx="1445445" cy="923330"/>
          </a:xfrm>
          <a:prstGeom prst="rect">
            <a:avLst/>
          </a:prstGeom>
          <a:noFill/>
        </p:spPr>
        <p:txBody>
          <a:bodyPr wrap="square" rtlCol="0">
            <a:spAutoFit/>
          </a:bodyPr>
          <a:lstStyle/>
          <a:p>
            <a:pPr algn="ctr"/>
            <a:r>
              <a:rPr lang="en-US" b="1" dirty="0">
                <a:solidFill>
                  <a:srgbClr val="FF0000"/>
                </a:solidFill>
              </a:rPr>
              <a:t>Fission or evaporation products</a:t>
            </a:r>
          </a:p>
        </p:txBody>
      </p:sp>
      <p:sp>
        <p:nvSpPr>
          <p:cNvPr id="57" name="TextBox 56">
            <a:extLst>
              <a:ext uri="{FF2B5EF4-FFF2-40B4-BE49-F238E27FC236}">
                <a16:creationId xmlns:a16="http://schemas.microsoft.com/office/drawing/2014/main" xmlns="" id="{986CFDF9-F5DA-47A9-8905-79417846BF30}"/>
              </a:ext>
            </a:extLst>
          </p:cNvPr>
          <p:cNvSpPr txBox="1"/>
          <p:nvPr/>
        </p:nvSpPr>
        <p:spPr>
          <a:xfrm>
            <a:off x="8134044" y="6159173"/>
            <a:ext cx="1095327" cy="369332"/>
          </a:xfrm>
          <a:prstGeom prst="rect">
            <a:avLst/>
          </a:prstGeom>
          <a:noFill/>
        </p:spPr>
        <p:txBody>
          <a:bodyPr wrap="square" rtlCol="0">
            <a:spAutoFit/>
          </a:bodyPr>
          <a:lstStyle/>
          <a:p>
            <a:pPr algn="ctr"/>
            <a:r>
              <a:rPr lang="en-US" dirty="0"/>
              <a:t>t = 10</a:t>
            </a:r>
            <a:r>
              <a:rPr lang="en-US" baseline="30000" dirty="0"/>
              <a:t>-14</a:t>
            </a:r>
            <a:r>
              <a:rPr lang="en-US" dirty="0"/>
              <a:t> s</a:t>
            </a:r>
          </a:p>
        </p:txBody>
      </p:sp>
      <p:sp>
        <p:nvSpPr>
          <p:cNvPr id="69" name="TextBox 68">
            <a:extLst>
              <a:ext uri="{FF2B5EF4-FFF2-40B4-BE49-F238E27FC236}">
                <a16:creationId xmlns:a16="http://schemas.microsoft.com/office/drawing/2014/main" xmlns="" id="{C99C164D-5089-44E1-94BB-309C345AAB4A}"/>
              </a:ext>
            </a:extLst>
          </p:cNvPr>
          <p:cNvSpPr txBox="1"/>
          <p:nvPr/>
        </p:nvSpPr>
        <p:spPr>
          <a:xfrm>
            <a:off x="9891905" y="4962372"/>
            <a:ext cx="1950709" cy="646331"/>
          </a:xfrm>
          <a:prstGeom prst="rect">
            <a:avLst/>
          </a:prstGeom>
          <a:noFill/>
        </p:spPr>
        <p:txBody>
          <a:bodyPr wrap="square" rtlCol="0">
            <a:spAutoFit/>
          </a:bodyPr>
          <a:lstStyle/>
          <a:p>
            <a:pPr algn="ctr"/>
            <a:r>
              <a:rPr lang="en-US" b="1" dirty="0">
                <a:solidFill>
                  <a:srgbClr val="FF0000"/>
                </a:solidFill>
              </a:rPr>
              <a:t>Isotopes after radioactive decay</a:t>
            </a:r>
          </a:p>
        </p:txBody>
      </p:sp>
      <p:sp>
        <p:nvSpPr>
          <p:cNvPr id="71" name="TextBox 70">
            <a:extLst>
              <a:ext uri="{FF2B5EF4-FFF2-40B4-BE49-F238E27FC236}">
                <a16:creationId xmlns:a16="http://schemas.microsoft.com/office/drawing/2014/main" xmlns="" id="{F2435FA1-37F2-4146-9A56-8A32E2652117}"/>
              </a:ext>
            </a:extLst>
          </p:cNvPr>
          <p:cNvSpPr txBox="1"/>
          <p:nvPr/>
        </p:nvSpPr>
        <p:spPr>
          <a:xfrm>
            <a:off x="10100859" y="6152413"/>
            <a:ext cx="2130765" cy="369332"/>
          </a:xfrm>
          <a:prstGeom prst="rect">
            <a:avLst/>
          </a:prstGeom>
          <a:noFill/>
        </p:spPr>
        <p:txBody>
          <a:bodyPr wrap="square" rtlCol="0">
            <a:spAutoFit/>
          </a:bodyPr>
          <a:lstStyle/>
          <a:p>
            <a:pPr algn="ctr"/>
            <a:r>
              <a:rPr lang="en-US" dirty="0"/>
              <a:t>t = ? – never (stable)</a:t>
            </a:r>
          </a:p>
        </p:txBody>
      </p:sp>
      <p:sp>
        <p:nvSpPr>
          <p:cNvPr id="75" name="TextBox 74">
            <a:extLst>
              <a:ext uri="{FF2B5EF4-FFF2-40B4-BE49-F238E27FC236}">
                <a16:creationId xmlns:a16="http://schemas.microsoft.com/office/drawing/2014/main" xmlns="" id="{6A8B221B-74CB-4A3E-83B7-3AAFEAD41A86}"/>
              </a:ext>
            </a:extLst>
          </p:cNvPr>
          <p:cNvSpPr txBox="1"/>
          <p:nvPr/>
        </p:nvSpPr>
        <p:spPr>
          <a:xfrm>
            <a:off x="3302704" y="1246380"/>
            <a:ext cx="2079190" cy="923330"/>
          </a:xfrm>
          <a:prstGeom prst="rect">
            <a:avLst/>
          </a:prstGeom>
          <a:noFill/>
        </p:spPr>
        <p:txBody>
          <a:bodyPr wrap="square" rtlCol="0">
            <a:spAutoFit/>
          </a:bodyPr>
          <a:lstStyle/>
          <a:p>
            <a:pPr algn="ctr"/>
            <a:r>
              <a:rPr lang="en-US" b="1" dirty="0">
                <a:solidFill>
                  <a:srgbClr val="00B0F0"/>
                </a:solidFill>
              </a:rPr>
              <a:t>Hard scattering and intra-nuclear cascade</a:t>
            </a:r>
          </a:p>
        </p:txBody>
      </p:sp>
      <p:sp>
        <p:nvSpPr>
          <p:cNvPr id="76" name="TextBox 75">
            <a:extLst>
              <a:ext uri="{FF2B5EF4-FFF2-40B4-BE49-F238E27FC236}">
                <a16:creationId xmlns:a16="http://schemas.microsoft.com/office/drawing/2014/main" xmlns="" id="{8E5FB4D0-02E7-49A6-98A5-D69278100CE5}"/>
              </a:ext>
            </a:extLst>
          </p:cNvPr>
          <p:cNvSpPr txBox="1"/>
          <p:nvPr/>
        </p:nvSpPr>
        <p:spPr>
          <a:xfrm>
            <a:off x="5161463" y="1175725"/>
            <a:ext cx="2757903" cy="646331"/>
          </a:xfrm>
          <a:prstGeom prst="rect">
            <a:avLst/>
          </a:prstGeom>
          <a:noFill/>
        </p:spPr>
        <p:txBody>
          <a:bodyPr wrap="square" rtlCol="0">
            <a:spAutoFit/>
          </a:bodyPr>
          <a:lstStyle/>
          <a:p>
            <a:pPr algn="ctr"/>
            <a:r>
              <a:rPr lang="en-US" b="1" dirty="0">
                <a:solidFill>
                  <a:srgbClr val="00B0F0"/>
                </a:solidFill>
              </a:rPr>
              <a:t>High-energy fission or evaporation</a:t>
            </a:r>
          </a:p>
        </p:txBody>
      </p:sp>
      <p:sp>
        <p:nvSpPr>
          <p:cNvPr id="77" name="TextBox 76">
            <a:extLst>
              <a:ext uri="{FF2B5EF4-FFF2-40B4-BE49-F238E27FC236}">
                <a16:creationId xmlns:a16="http://schemas.microsoft.com/office/drawing/2014/main" xmlns="" id="{5B377939-D9BD-4A06-8715-9981FE9F7490}"/>
              </a:ext>
            </a:extLst>
          </p:cNvPr>
          <p:cNvSpPr txBox="1"/>
          <p:nvPr/>
        </p:nvSpPr>
        <p:spPr>
          <a:xfrm>
            <a:off x="7666031" y="1211054"/>
            <a:ext cx="2300016" cy="369332"/>
          </a:xfrm>
          <a:prstGeom prst="rect">
            <a:avLst/>
          </a:prstGeom>
          <a:noFill/>
        </p:spPr>
        <p:txBody>
          <a:bodyPr wrap="square" rtlCol="0">
            <a:spAutoFit/>
          </a:bodyPr>
          <a:lstStyle/>
          <a:p>
            <a:pPr algn="ctr"/>
            <a:r>
              <a:rPr lang="en-US" b="1" dirty="0">
                <a:solidFill>
                  <a:srgbClr val="00B0F0"/>
                </a:solidFill>
              </a:rPr>
              <a:t>Gamma de-excitation</a:t>
            </a:r>
          </a:p>
        </p:txBody>
      </p:sp>
      <p:sp>
        <p:nvSpPr>
          <p:cNvPr id="85" name="TextBox 84">
            <a:extLst>
              <a:ext uri="{FF2B5EF4-FFF2-40B4-BE49-F238E27FC236}">
                <a16:creationId xmlns:a16="http://schemas.microsoft.com/office/drawing/2014/main" xmlns="" id="{3ADBF1A1-68AA-42C8-B09A-0703F9365CB1}"/>
              </a:ext>
            </a:extLst>
          </p:cNvPr>
          <p:cNvSpPr txBox="1"/>
          <p:nvPr/>
        </p:nvSpPr>
        <p:spPr>
          <a:xfrm>
            <a:off x="9991134" y="1006704"/>
            <a:ext cx="2226940" cy="646331"/>
          </a:xfrm>
          <a:prstGeom prst="rect">
            <a:avLst/>
          </a:prstGeom>
          <a:noFill/>
        </p:spPr>
        <p:txBody>
          <a:bodyPr wrap="square" rtlCol="0">
            <a:spAutoFit/>
          </a:bodyPr>
          <a:lstStyle/>
          <a:p>
            <a:pPr algn="ctr"/>
            <a:r>
              <a:rPr lang="en-US" b="1" dirty="0">
                <a:solidFill>
                  <a:srgbClr val="00B0F0"/>
                </a:solidFill>
              </a:rPr>
              <a:t>Decay of radioactive isotopes</a:t>
            </a:r>
          </a:p>
        </p:txBody>
      </p:sp>
      <p:sp>
        <p:nvSpPr>
          <p:cNvPr id="92"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5</a:t>
            </a:r>
            <a:endParaRPr lang="en-US" dirty="0"/>
          </a:p>
        </p:txBody>
      </p:sp>
      <p:sp>
        <p:nvSpPr>
          <p:cNvPr id="93"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388429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00FF9-2ED6-4AA7-B11E-06E11A5C6A0C}"/>
              </a:ext>
            </a:extLst>
          </p:cNvPr>
          <p:cNvSpPr>
            <a:spLocks noGrp="1"/>
          </p:cNvSpPr>
          <p:nvPr>
            <p:ph type="title"/>
          </p:nvPr>
        </p:nvSpPr>
        <p:spPr/>
        <p:txBody>
          <a:bodyPr/>
          <a:lstStyle/>
          <a:p>
            <a:r>
              <a:rPr lang="en-US" dirty="0" smtClean="0"/>
              <a:t>Isotope production at the EIC</a:t>
            </a:r>
            <a:endParaRPr lang="en-US" dirty="0"/>
          </a:p>
        </p:txBody>
      </p:sp>
      <p:sp>
        <p:nvSpPr>
          <p:cNvPr id="5" name="Slide Number Placeholder 4">
            <a:extLst>
              <a:ext uri="{FF2B5EF4-FFF2-40B4-BE49-F238E27FC236}">
                <a16:creationId xmlns:a16="http://schemas.microsoft.com/office/drawing/2014/main" xmlns="" id="{7E5BE20A-C61F-43DF-8782-AAE29F676181}"/>
              </a:ext>
            </a:extLst>
          </p:cNvPr>
          <p:cNvSpPr>
            <a:spLocks noGrp="1"/>
          </p:cNvSpPr>
          <p:nvPr>
            <p:ph type="sldNum" sz="quarter" idx="12"/>
          </p:nvPr>
        </p:nvSpPr>
        <p:spPr/>
        <p:txBody>
          <a:bodyPr/>
          <a:lstStyle/>
          <a:p>
            <a:fld id="{2F2D8154-10B4-4AFF-8509-D1028C9EDAE4}" type="slidenum">
              <a:rPr lang="en-US" smtClean="0"/>
              <a:t>6</a:t>
            </a:fld>
            <a:endParaRPr lang="en-US"/>
          </a:p>
        </p:txBody>
      </p:sp>
      <p:pic>
        <p:nvPicPr>
          <p:cNvPr id="22" name="Picture 21">
            <a:extLst>
              <a:ext uri="{FF2B5EF4-FFF2-40B4-BE49-F238E27FC236}">
                <a16:creationId xmlns:a16="http://schemas.microsoft.com/office/drawing/2014/main" xmlns="" id="{1865114E-80B6-46F9-A96E-8B27CD7D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 y="2683149"/>
            <a:ext cx="1548795" cy="1325446"/>
          </a:xfrm>
          <a:prstGeom prst="rect">
            <a:avLst/>
          </a:prstGeom>
        </p:spPr>
      </p:pic>
      <p:pic>
        <p:nvPicPr>
          <p:cNvPr id="24" name="Picture 23">
            <a:extLst>
              <a:ext uri="{FF2B5EF4-FFF2-40B4-BE49-F238E27FC236}">
                <a16:creationId xmlns:a16="http://schemas.microsoft.com/office/drawing/2014/main" xmlns="" id="{30D028D8-9CC1-4B08-8BB3-4792417F4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0" y="3965634"/>
            <a:ext cx="349627" cy="298462"/>
          </a:xfrm>
          <a:prstGeom prst="rect">
            <a:avLst/>
          </a:prstGeom>
        </p:spPr>
      </p:pic>
      <p:pic>
        <p:nvPicPr>
          <p:cNvPr id="25" name="Picture 24">
            <a:extLst>
              <a:ext uri="{FF2B5EF4-FFF2-40B4-BE49-F238E27FC236}">
                <a16:creationId xmlns:a16="http://schemas.microsoft.com/office/drawing/2014/main" xmlns="" id="{AAD1FC50-3170-4559-A270-4B552E7BA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9" y="2491200"/>
            <a:ext cx="349627" cy="298462"/>
          </a:xfrm>
          <a:prstGeom prst="rect">
            <a:avLst/>
          </a:prstGeom>
        </p:spPr>
      </p:pic>
      <p:pic>
        <p:nvPicPr>
          <p:cNvPr id="27" name="Picture 26">
            <a:extLst>
              <a:ext uri="{FF2B5EF4-FFF2-40B4-BE49-F238E27FC236}">
                <a16:creationId xmlns:a16="http://schemas.microsoft.com/office/drawing/2014/main" xmlns="" id="{431B5660-AA3F-4DB8-A90D-E8157F5D6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903" y="3007411"/>
            <a:ext cx="260515" cy="288935"/>
          </a:xfrm>
          <a:prstGeom prst="rect">
            <a:avLst/>
          </a:prstGeom>
        </p:spPr>
      </p:pic>
      <p:pic>
        <p:nvPicPr>
          <p:cNvPr id="33" name="Picture 32">
            <a:extLst>
              <a:ext uri="{FF2B5EF4-FFF2-40B4-BE49-F238E27FC236}">
                <a16:creationId xmlns:a16="http://schemas.microsoft.com/office/drawing/2014/main" xmlns="" id="{0C7DEBA5-8F8F-450A-854B-B6E46A6A27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4152" y="2715576"/>
            <a:ext cx="1356901" cy="1325564"/>
          </a:xfrm>
          <a:prstGeom prst="rect">
            <a:avLst/>
          </a:prstGeom>
        </p:spPr>
      </p:pic>
      <p:sp>
        <p:nvSpPr>
          <p:cNvPr id="34" name="Arrow: Right 33">
            <a:extLst>
              <a:ext uri="{FF2B5EF4-FFF2-40B4-BE49-F238E27FC236}">
                <a16:creationId xmlns:a16="http://schemas.microsoft.com/office/drawing/2014/main" xmlns="" id="{82D57148-383A-4CC7-8A80-F4C3DE048899}"/>
              </a:ext>
            </a:extLst>
          </p:cNvPr>
          <p:cNvSpPr/>
          <p:nvPr/>
        </p:nvSpPr>
        <p:spPr>
          <a:xfrm>
            <a:off x="2941478" y="3160979"/>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34318075-0FD6-4B50-AE00-8469BF168B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9933" y="2715576"/>
            <a:ext cx="1279610" cy="1250058"/>
          </a:xfrm>
          <a:prstGeom prst="rect">
            <a:avLst/>
          </a:prstGeom>
        </p:spPr>
      </p:pic>
      <p:sp>
        <p:nvSpPr>
          <p:cNvPr id="38" name="Oval 37">
            <a:extLst>
              <a:ext uri="{FF2B5EF4-FFF2-40B4-BE49-F238E27FC236}">
                <a16:creationId xmlns:a16="http://schemas.microsoft.com/office/drawing/2014/main" xmlns="" id="{4DE3E24F-7229-4948-B019-EDE6D7B7EC27}"/>
              </a:ext>
            </a:extLst>
          </p:cNvPr>
          <p:cNvSpPr/>
          <p:nvPr/>
        </p:nvSpPr>
        <p:spPr>
          <a:xfrm>
            <a:off x="3762304" y="2623692"/>
            <a:ext cx="1463040" cy="1463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3DF57DE0-6907-480F-9F1B-945B4D5773C4}"/>
              </a:ext>
            </a:extLst>
          </p:cNvPr>
          <p:cNvSpPr/>
          <p:nvPr/>
        </p:nvSpPr>
        <p:spPr>
          <a:xfrm>
            <a:off x="3693988" y="2560519"/>
            <a:ext cx="1600200" cy="16002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xmlns="" id="{D728617C-1C74-4244-88AA-99E9CA9D6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540" y="1757089"/>
            <a:ext cx="736873" cy="719855"/>
          </a:xfrm>
          <a:prstGeom prst="rect">
            <a:avLst/>
          </a:prstGeom>
        </p:spPr>
      </p:pic>
      <p:pic>
        <p:nvPicPr>
          <p:cNvPr id="43" name="Picture 42">
            <a:extLst>
              <a:ext uri="{FF2B5EF4-FFF2-40B4-BE49-F238E27FC236}">
                <a16:creationId xmlns:a16="http://schemas.microsoft.com/office/drawing/2014/main" xmlns="" id="{5CA1B29C-2C51-48FB-A140-C0EE9D9429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5197" y="2549183"/>
            <a:ext cx="736873" cy="719855"/>
          </a:xfrm>
          <a:prstGeom prst="rect">
            <a:avLst/>
          </a:prstGeom>
        </p:spPr>
      </p:pic>
      <p:pic>
        <p:nvPicPr>
          <p:cNvPr id="44" name="Picture 43">
            <a:extLst>
              <a:ext uri="{FF2B5EF4-FFF2-40B4-BE49-F238E27FC236}">
                <a16:creationId xmlns:a16="http://schemas.microsoft.com/office/drawing/2014/main" xmlns="" id="{EE5981C7-7227-47F8-BD3E-630E43D65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6494" y="3701160"/>
            <a:ext cx="1071539" cy="1046793"/>
          </a:xfrm>
          <a:prstGeom prst="rect">
            <a:avLst/>
          </a:prstGeom>
        </p:spPr>
      </p:pic>
      <p:sp>
        <p:nvSpPr>
          <p:cNvPr id="45" name="Oval 44">
            <a:extLst>
              <a:ext uri="{FF2B5EF4-FFF2-40B4-BE49-F238E27FC236}">
                <a16:creationId xmlns:a16="http://schemas.microsoft.com/office/drawing/2014/main" xmlns="" id="{7CAF3DB0-1F05-4F36-88E6-C93ABABC7967}"/>
              </a:ext>
            </a:extLst>
          </p:cNvPr>
          <p:cNvSpPr/>
          <p:nvPr/>
        </p:nvSpPr>
        <p:spPr>
          <a:xfrm>
            <a:off x="6774473" y="2832344"/>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C7462B71-46DF-4517-822B-D2EA80A4B1B6}"/>
              </a:ext>
            </a:extLst>
          </p:cNvPr>
          <p:cNvSpPr/>
          <p:nvPr/>
        </p:nvSpPr>
        <p:spPr>
          <a:xfrm>
            <a:off x="6778705" y="2259922"/>
            <a:ext cx="137160" cy="13716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D711A6DA-4D4A-4E4D-B848-4D1968E8A193}"/>
              </a:ext>
            </a:extLst>
          </p:cNvPr>
          <p:cNvSpPr/>
          <p:nvPr/>
        </p:nvSpPr>
        <p:spPr>
          <a:xfrm>
            <a:off x="6774473" y="2545989"/>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xmlns="" id="{0AE53CCB-24DD-4C49-A45B-56EEC6F040EB}"/>
              </a:ext>
            </a:extLst>
          </p:cNvPr>
          <p:cNvCxnSpPr>
            <a:cxnSpLocks/>
          </p:cNvCxnSpPr>
          <p:nvPr/>
        </p:nvCxnSpPr>
        <p:spPr>
          <a:xfrm>
            <a:off x="5436108" y="3421512"/>
            <a:ext cx="6231636" cy="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xmlns="" id="{AD51E0CA-720D-4A49-8E59-D867BFF449D5}"/>
              </a:ext>
            </a:extLst>
          </p:cNvPr>
          <p:cNvSpPr/>
          <p:nvPr/>
        </p:nvSpPr>
        <p:spPr>
          <a:xfrm>
            <a:off x="6328278" y="3518083"/>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xmlns="" id="{6B6C2588-6881-4FB2-8BB6-94DC347C7701}"/>
              </a:ext>
            </a:extLst>
          </p:cNvPr>
          <p:cNvSpPr/>
          <p:nvPr/>
        </p:nvSpPr>
        <p:spPr>
          <a:xfrm rot="19994299">
            <a:off x="5251827" y="2491987"/>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xmlns="" id="{B1AE9C73-F5D2-4158-B5D3-57720C18609D}"/>
              </a:ext>
            </a:extLst>
          </p:cNvPr>
          <p:cNvSpPr/>
          <p:nvPr/>
        </p:nvSpPr>
        <p:spPr>
          <a:xfrm rot="1349799">
            <a:off x="5248888" y="3730981"/>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xmlns="" id="{54557CC7-2F6A-47B1-8049-DACFFB092ADC}"/>
              </a:ext>
            </a:extLst>
          </p:cNvPr>
          <p:cNvSpPr/>
          <p:nvPr/>
        </p:nvSpPr>
        <p:spPr>
          <a:xfrm>
            <a:off x="7223045" y="2348771"/>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60">
            <a:extLst>
              <a:ext uri="{FF2B5EF4-FFF2-40B4-BE49-F238E27FC236}">
                <a16:creationId xmlns:a16="http://schemas.microsoft.com/office/drawing/2014/main" xmlns="" id="{D6521F2A-1D4D-4674-847C-FCBB2AD2A740}"/>
              </a:ext>
            </a:extLst>
          </p:cNvPr>
          <p:cNvSpPr/>
          <p:nvPr/>
        </p:nvSpPr>
        <p:spPr>
          <a:xfrm>
            <a:off x="7249507" y="4008595"/>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xmlns="" id="{B4025600-2A5F-4509-ABF7-C96293F7E2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5432" y="3679430"/>
            <a:ext cx="1071539" cy="1046793"/>
          </a:xfrm>
          <a:prstGeom prst="rect">
            <a:avLst/>
          </a:prstGeom>
        </p:spPr>
      </p:pic>
      <p:pic>
        <p:nvPicPr>
          <p:cNvPr id="63" name="Picture 62">
            <a:extLst>
              <a:ext uri="{FF2B5EF4-FFF2-40B4-BE49-F238E27FC236}">
                <a16:creationId xmlns:a16="http://schemas.microsoft.com/office/drawing/2014/main" xmlns="" id="{2F134BC3-53DF-4E86-9ECA-22FEFF413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998" y="1762826"/>
            <a:ext cx="736873" cy="719855"/>
          </a:xfrm>
          <a:prstGeom prst="rect">
            <a:avLst/>
          </a:prstGeom>
        </p:spPr>
      </p:pic>
      <p:pic>
        <p:nvPicPr>
          <p:cNvPr id="64" name="Picture 63">
            <a:extLst>
              <a:ext uri="{FF2B5EF4-FFF2-40B4-BE49-F238E27FC236}">
                <a16:creationId xmlns:a16="http://schemas.microsoft.com/office/drawing/2014/main" xmlns="" id="{0ECDFF25-F13C-49C1-B6EF-2ECB690607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2766" y="2536507"/>
            <a:ext cx="736873" cy="719855"/>
          </a:xfrm>
          <a:prstGeom prst="rect">
            <a:avLst/>
          </a:prstGeom>
        </p:spPr>
      </p:pic>
      <p:pic>
        <p:nvPicPr>
          <p:cNvPr id="65" name="Picture 64">
            <a:extLst>
              <a:ext uri="{FF2B5EF4-FFF2-40B4-BE49-F238E27FC236}">
                <a16:creationId xmlns:a16="http://schemas.microsoft.com/office/drawing/2014/main" xmlns="" id="{DA91DAD1-EA02-4AD5-BD66-29A952970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7911" y="2257553"/>
            <a:ext cx="260515" cy="288935"/>
          </a:xfrm>
          <a:prstGeom prst="rect">
            <a:avLst/>
          </a:prstGeom>
        </p:spPr>
      </p:pic>
      <p:sp>
        <p:nvSpPr>
          <p:cNvPr id="70" name="Oval 69">
            <a:extLst>
              <a:ext uri="{FF2B5EF4-FFF2-40B4-BE49-F238E27FC236}">
                <a16:creationId xmlns:a16="http://schemas.microsoft.com/office/drawing/2014/main" xmlns="" id="{E133406E-BA61-4E05-9624-1BB4DC01595F}"/>
              </a:ext>
            </a:extLst>
          </p:cNvPr>
          <p:cNvSpPr/>
          <p:nvPr/>
        </p:nvSpPr>
        <p:spPr>
          <a:xfrm>
            <a:off x="6593795" y="3516298"/>
            <a:ext cx="137160" cy="137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xmlns="" id="{32893BA6-0F73-4D4F-8C07-9DE274C52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54930">
            <a:off x="8943463" y="2568953"/>
            <a:ext cx="426413" cy="261891"/>
          </a:xfrm>
          <a:prstGeom prst="rect">
            <a:avLst/>
          </a:prstGeom>
        </p:spPr>
      </p:pic>
      <p:pic>
        <p:nvPicPr>
          <p:cNvPr id="79" name="Picture 78">
            <a:extLst>
              <a:ext uri="{FF2B5EF4-FFF2-40B4-BE49-F238E27FC236}">
                <a16:creationId xmlns:a16="http://schemas.microsoft.com/office/drawing/2014/main" xmlns="" id="{45D87D04-BF71-4147-89FD-A9FF84FC1B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54930">
            <a:off x="9061254" y="3781561"/>
            <a:ext cx="426413" cy="261891"/>
          </a:xfrm>
          <a:prstGeom prst="rect">
            <a:avLst/>
          </a:prstGeom>
        </p:spPr>
      </p:pic>
      <p:sp>
        <p:nvSpPr>
          <p:cNvPr id="80" name="Arrow: Right 79">
            <a:extLst>
              <a:ext uri="{FF2B5EF4-FFF2-40B4-BE49-F238E27FC236}">
                <a16:creationId xmlns:a16="http://schemas.microsoft.com/office/drawing/2014/main" xmlns="" id="{27904B96-13EF-400D-8B9D-F1816232E91A}"/>
              </a:ext>
            </a:extLst>
          </p:cNvPr>
          <p:cNvSpPr/>
          <p:nvPr/>
        </p:nvSpPr>
        <p:spPr>
          <a:xfrm>
            <a:off x="9521492" y="4008593"/>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xmlns="" id="{FB7DA4A1-782D-4D53-86EC-B3498D75FFD7}"/>
              </a:ext>
            </a:extLst>
          </p:cNvPr>
          <p:cNvSpPr/>
          <p:nvPr/>
        </p:nvSpPr>
        <p:spPr>
          <a:xfrm>
            <a:off x="9564358" y="2397082"/>
            <a:ext cx="657858" cy="38846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xmlns="" id="{A317EABE-52E1-4655-9EE7-C8A92FB8F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947" y="1771345"/>
            <a:ext cx="736873" cy="719855"/>
          </a:xfrm>
          <a:prstGeom prst="rect">
            <a:avLst/>
          </a:prstGeom>
        </p:spPr>
      </p:pic>
      <p:pic>
        <p:nvPicPr>
          <p:cNvPr id="83" name="Picture 82">
            <a:extLst>
              <a:ext uri="{FF2B5EF4-FFF2-40B4-BE49-F238E27FC236}">
                <a16:creationId xmlns:a16="http://schemas.microsoft.com/office/drawing/2014/main" xmlns="" id="{054F572B-5131-4172-AB0B-3AA6FD159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2981" y="2542542"/>
            <a:ext cx="736873" cy="719855"/>
          </a:xfrm>
          <a:prstGeom prst="rect">
            <a:avLst/>
          </a:prstGeom>
        </p:spPr>
      </p:pic>
      <p:pic>
        <p:nvPicPr>
          <p:cNvPr id="84" name="Picture 83">
            <a:extLst>
              <a:ext uri="{FF2B5EF4-FFF2-40B4-BE49-F238E27FC236}">
                <a16:creationId xmlns:a16="http://schemas.microsoft.com/office/drawing/2014/main" xmlns="" id="{EFE5256B-0B48-43A4-A6A1-75E67E6F1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1491" y="3676151"/>
            <a:ext cx="1071539" cy="1046793"/>
          </a:xfrm>
          <a:prstGeom prst="rect">
            <a:avLst/>
          </a:prstGeom>
        </p:spPr>
      </p:pic>
      <p:cxnSp>
        <p:nvCxnSpPr>
          <p:cNvPr id="87" name="Straight Connector 86">
            <a:extLst>
              <a:ext uri="{FF2B5EF4-FFF2-40B4-BE49-F238E27FC236}">
                <a16:creationId xmlns:a16="http://schemas.microsoft.com/office/drawing/2014/main" xmlns="" id="{4FE1CDFA-28D4-4599-9058-C3330FF8A834}"/>
              </a:ext>
            </a:extLst>
          </p:cNvPr>
          <p:cNvCxnSpPr/>
          <p:nvPr/>
        </p:nvCxnSpPr>
        <p:spPr>
          <a:xfrm flipV="1">
            <a:off x="11199854" y="1959101"/>
            <a:ext cx="313944" cy="78857"/>
          </a:xfrm>
          <a:prstGeom prst="line">
            <a:avLst/>
          </a:prstGeom>
          <a:ln w="381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xmlns="" id="{DAFC6742-4F55-470B-8C48-A9A4335E9759}"/>
              </a:ext>
            </a:extLst>
          </p:cNvPr>
          <p:cNvCxnSpPr/>
          <p:nvPr/>
        </p:nvCxnSpPr>
        <p:spPr>
          <a:xfrm flipV="1">
            <a:off x="11403030" y="3983373"/>
            <a:ext cx="313944" cy="78857"/>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xmlns="" id="{093F7851-820A-4EDD-BD3E-EA6CBE760701}"/>
                  </a:ext>
                </a:extLst>
              </p:cNvPr>
              <p:cNvSpPr txBox="1"/>
              <p:nvPr/>
            </p:nvSpPr>
            <p:spPr>
              <a:xfrm>
                <a:off x="11137979" y="1998983"/>
                <a:ext cx="4628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oMath>
                  </m:oMathPara>
                </a14:m>
                <a:endParaRPr lang="en-US" dirty="0">
                  <a:ea typeface="Cambria Math" panose="02040503050406030204" pitchFamily="18" charset="0"/>
                </a:endParaRPr>
              </a:p>
            </p:txBody>
          </p:sp>
        </mc:Choice>
        <mc:Fallback xmlns="">
          <p:sp>
            <p:nvSpPr>
              <p:cNvPr id="89" name="TextBox 88">
                <a:extLst>
                  <a:ext uri="{FF2B5EF4-FFF2-40B4-BE49-F238E27FC236}">
                    <a16:creationId xmlns:a16="http://schemas.microsoft.com/office/drawing/2014/main" id="{093F7851-820A-4EDD-BD3E-EA6CBE760701}"/>
                  </a:ext>
                </a:extLst>
              </p:cNvPr>
              <p:cNvSpPr txBox="1">
                <a:spLocks noRot="1" noChangeAspect="1" noMove="1" noResize="1" noEditPoints="1" noAdjustHandles="1" noChangeArrowheads="1" noChangeShapeType="1" noTextEdit="1"/>
              </p:cNvSpPr>
              <p:nvPr/>
            </p:nvSpPr>
            <p:spPr>
              <a:xfrm>
                <a:off x="11137979" y="1998983"/>
                <a:ext cx="462898" cy="369332"/>
              </a:xfrm>
              <a:prstGeom prst="rect">
                <a:avLst/>
              </a:prstGeom>
              <a:blipFill>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xmlns="" id="{3F614387-9731-4DC1-B662-F03102F1787F}"/>
                  </a:ext>
                </a:extLst>
              </p:cNvPr>
              <p:cNvSpPr txBox="1"/>
              <p:nvPr/>
            </p:nvSpPr>
            <p:spPr>
              <a:xfrm>
                <a:off x="11316550" y="3642547"/>
                <a:ext cx="4628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𝛽</m:t>
                      </m:r>
                    </m:oMath>
                  </m:oMathPara>
                </a14:m>
                <a:endParaRPr lang="en-US" dirty="0">
                  <a:ea typeface="Cambria Math" panose="02040503050406030204" pitchFamily="18" charset="0"/>
                </a:endParaRPr>
              </a:p>
            </p:txBody>
          </p:sp>
        </mc:Choice>
        <mc:Fallback xmlns="">
          <p:sp>
            <p:nvSpPr>
              <p:cNvPr id="90" name="TextBox 89">
                <a:extLst>
                  <a:ext uri="{FF2B5EF4-FFF2-40B4-BE49-F238E27FC236}">
                    <a16:creationId xmlns:a16="http://schemas.microsoft.com/office/drawing/2014/main" id="{3F614387-9731-4DC1-B662-F03102F1787F}"/>
                  </a:ext>
                </a:extLst>
              </p:cNvPr>
              <p:cNvSpPr txBox="1">
                <a:spLocks noRot="1" noChangeAspect="1" noMove="1" noResize="1" noEditPoints="1" noAdjustHandles="1" noChangeArrowheads="1" noChangeShapeType="1" noTextEdit="1"/>
              </p:cNvSpPr>
              <p:nvPr/>
            </p:nvSpPr>
            <p:spPr>
              <a:xfrm>
                <a:off x="11316550" y="3642547"/>
                <a:ext cx="462898" cy="369332"/>
              </a:xfrm>
              <a:prstGeom prst="rect">
                <a:avLst/>
              </a:prstGeom>
              <a:blipFill>
                <a:blip r:embed="rId9"/>
                <a:stretch>
                  <a:fillRect b="-13333"/>
                </a:stretch>
              </a:blipFill>
            </p:spPr>
            <p:txBody>
              <a:bodyPr/>
              <a:lstStyle/>
              <a:p>
                <a:r>
                  <a:rPr lang="en-US">
                    <a:noFill/>
                  </a:rPr>
                  <a:t> </a:t>
                </a:r>
              </a:p>
            </p:txBody>
          </p:sp>
        </mc:Fallback>
      </mc:AlternateContent>
      <p:pic>
        <p:nvPicPr>
          <p:cNvPr id="66" name="Picture 65">
            <a:extLst>
              <a:ext uri="{FF2B5EF4-FFF2-40B4-BE49-F238E27FC236}">
                <a16:creationId xmlns:a16="http://schemas.microsoft.com/office/drawing/2014/main" xmlns="" id="{CB60464E-4097-480E-9B5C-D181DD783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3304" y="3961321"/>
            <a:ext cx="260515" cy="288935"/>
          </a:xfrm>
          <a:prstGeom prst="rect">
            <a:avLst/>
          </a:prstGeom>
        </p:spPr>
      </p:pic>
      <p:sp>
        <p:nvSpPr>
          <p:cNvPr id="68" name="TextBox 67">
            <a:extLst>
              <a:ext uri="{FF2B5EF4-FFF2-40B4-BE49-F238E27FC236}">
                <a16:creationId xmlns:a16="http://schemas.microsoft.com/office/drawing/2014/main" xmlns="" id="{3FA020BF-9135-466A-935E-0A7F42F0F516}"/>
              </a:ext>
            </a:extLst>
          </p:cNvPr>
          <p:cNvSpPr txBox="1"/>
          <p:nvPr/>
        </p:nvSpPr>
        <p:spPr>
          <a:xfrm>
            <a:off x="7553952" y="4756941"/>
            <a:ext cx="1950709" cy="923330"/>
          </a:xfrm>
          <a:prstGeom prst="rect">
            <a:avLst/>
          </a:prstGeom>
          <a:noFill/>
        </p:spPr>
        <p:txBody>
          <a:bodyPr wrap="square" rtlCol="0">
            <a:spAutoFit/>
          </a:bodyPr>
          <a:lstStyle/>
          <a:p>
            <a:pPr algn="ctr"/>
            <a:r>
              <a:rPr lang="en-US" b="1" dirty="0">
                <a:solidFill>
                  <a:srgbClr val="FF0000"/>
                </a:solidFill>
              </a:rPr>
              <a:t>Isotopes in ground state and decay photons</a:t>
            </a:r>
          </a:p>
        </p:txBody>
      </p:sp>
      <p:sp>
        <p:nvSpPr>
          <p:cNvPr id="3" name="Rectangle 2">
            <a:extLst>
              <a:ext uri="{FF2B5EF4-FFF2-40B4-BE49-F238E27FC236}">
                <a16:creationId xmlns:a16="http://schemas.microsoft.com/office/drawing/2014/main" xmlns="" id="{D396FB78-C1A2-4826-BF5B-7F031166E53B}"/>
              </a:ext>
            </a:extLst>
          </p:cNvPr>
          <p:cNvSpPr/>
          <p:nvPr/>
        </p:nvSpPr>
        <p:spPr>
          <a:xfrm>
            <a:off x="7106049" y="1643063"/>
            <a:ext cx="2743200" cy="4067925"/>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p:cNvSpPr txBox="1"/>
          <p:nvPr/>
        </p:nvSpPr>
        <p:spPr>
          <a:xfrm>
            <a:off x="6978033" y="5974902"/>
            <a:ext cx="3265133" cy="646331"/>
          </a:xfrm>
          <a:prstGeom prst="rect">
            <a:avLst/>
          </a:prstGeom>
          <a:noFill/>
        </p:spPr>
        <p:txBody>
          <a:bodyPr wrap="square" rtlCol="0">
            <a:spAutoFit/>
          </a:bodyPr>
          <a:lstStyle/>
          <a:p>
            <a:r>
              <a:rPr lang="en-US" b="1" dirty="0" smtClean="0"/>
              <a:t>This </a:t>
            </a:r>
            <a:r>
              <a:rPr lang="en-US" b="1" smtClean="0"/>
              <a:t>is primarily  </a:t>
            </a:r>
            <a:r>
              <a:rPr lang="en-US" b="1" dirty="0" smtClean="0"/>
              <a:t>where the EIC could potentially contribute</a:t>
            </a:r>
            <a:endParaRPr lang="en-US" b="1" dirty="0"/>
          </a:p>
        </p:txBody>
      </p:sp>
      <p:sp>
        <p:nvSpPr>
          <p:cNvPr id="7" name="TextBox 6"/>
          <p:cNvSpPr txBox="1"/>
          <p:nvPr/>
        </p:nvSpPr>
        <p:spPr>
          <a:xfrm>
            <a:off x="239393" y="4622580"/>
            <a:ext cx="5620768" cy="1200329"/>
          </a:xfrm>
          <a:prstGeom prst="rect">
            <a:avLst/>
          </a:prstGeom>
          <a:noFill/>
        </p:spPr>
        <p:txBody>
          <a:bodyPr wrap="square" rtlCol="0">
            <a:spAutoFit/>
          </a:bodyPr>
          <a:lstStyle/>
          <a:p>
            <a:r>
              <a:rPr lang="en-US" b="1" dirty="0" smtClean="0"/>
              <a:t>Ground State isotopes energy: ~105-110 GeV/nucleon</a:t>
            </a:r>
          </a:p>
          <a:p>
            <a:pPr marL="285750" indent="-285750">
              <a:buFont typeface="Symbol" charset="2"/>
              <a:buChar char="Þ"/>
            </a:pPr>
            <a:r>
              <a:rPr lang="en-US" b="1" dirty="0" smtClean="0"/>
              <a:t>Gamma value: ~100</a:t>
            </a:r>
          </a:p>
          <a:p>
            <a:pPr marL="285750" indent="-285750">
              <a:buFont typeface="Symbol" charset="2"/>
              <a:buChar char="Þ"/>
            </a:pPr>
            <a:r>
              <a:rPr lang="en-US" b="1" dirty="0" smtClean="0"/>
              <a:t>Time dilation allows direct detection for short lived decay particles</a:t>
            </a:r>
            <a:endParaRPr lang="en-US" b="1" dirty="0"/>
          </a:p>
        </p:txBody>
      </p:sp>
      <p:sp>
        <p:nvSpPr>
          <p:cNvPr id="50"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00937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scattering and intra-nuclear cascade using </a:t>
            </a:r>
            <a:r>
              <a:rPr lang="en-US" dirty="0" err="1" smtClean="0"/>
              <a:t>BeAGLE</a:t>
            </a:r>
            <a:endParaRPr lang="en-US" dirty="0"/>
          </a:p>
        </p:txBody>
      </p:sp>
      <p:pic>
        <p:nvPicPr>
          <p:cNvPr id="4" name="Content Placeholder 3">
            <a:extLst>
              <a:ext uri="{FF2B5EF4-FFF2-40B4-BE49-F238E27FC236}">
                <a16:creationId xmlns:a16="http://schemas.microsoft.com/office/drawing/2014/main" xmlns="" id="{C6DCAF64-FD82-4B01-BE76-E2A011A851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16" r="1249"/>
          <a:stretch/>
        </p:blipFill>
        <p:spPr>
          <a:xfrm>
            <a:off x="5655376" y="2568635"/>
            <a:ext cx="6523105" cy="3402261"/>
          </a:xfrm>
          <a:prstGeom prst="rect">
            <a:avLst/>
          </a:prstGeom>
          <a:ln w="38100">
            <a:noFill/>
          </a:ln>
        </p:spPr>
      </p:pic>
      <p:sp>
        <p:nvSpPr>
          <p:cNvPr id="5" name="TextBox 4">
            <a:extLst>
              <a:ext uri="{FF2B5EF4-FFF2-40B4-BE49-F238E27FC236}">
                <a16:creationId xmlns:a16="http://schemas.microsoft.com/office/drawing/2014/main" xmlns="" id="{2F0E0150-FA3B-43DD-899F-BD0F64E37C35}"/>
              </a:ext>
            </a:extLst>
          </p:cNvPr>
          <p:cNvSpPr txBox="1"/>
          <p:nvPr/>
        </p:nvSpPr>
        <p:spPr>
          <a:xfrm>
            <a:off x="4767596" y="2535064"/>
            <a:ext cx="5884030" cy="584775"/>
          </a:xfrm>
          <a:prstGeom prst="rect">
            <a:avLst/>
          </a:prstGeom>
          <a:noFill/>
        </p:spPr>
        <p:txBody>
          <a:bodyPr wrap="square" rtlCol="0">
            <a:spAutoFit/>
          </a:bodyPr>
          <a:lstStyle/>
          <a:p>
            <a:pPr algn="ctr"/>
            <a:r>
              <a:rPr lang="en-US" sz="1600" dirty="0" smtClean="0"/>
              <a:t>.</a:t>
            </a:r>
            <a:endParaRPr lang="en-US" sz="1600" dirty="0"/>
          </a:p>
          <a:p>
            <a:pPr algn="ctr"/>
            <a:endParaRPr lang="en-US" sz="16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5773" b="6782"/>
          <a:stretch/>
        </p:blipFill>
        <p:spPr>
          <a:xfrm>
            <a:off x="5668894" y="1039343"/>
            <a:ext cx="4114326" cy="1578828"/>
          </a:xfrm>
          <a:prstGeom prst="rect">
            <a:avLst/>
          </a:prstGeom>
          <a:solidFill>
            <a:schemeClr val="bg1"/>
          </a:solidFill>
        </p:spPr>
      </p:pic>
      <p:sp>
        <p:nvSpPr>
          <p:cNvPr id="9" name="Rectangle 8"/>
          <p:cNvSpPr/>
          <p:nvPr/>
        </p:nvSpPr>
        <p:spPr>
          <a:xfrm rot="19991805">
            <a:off x="9561644" y="921678"/>
            <a:ext cx="581475" cy="553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7728902">
            <a:off x="9628220" y="1993055"/>
            <a:ext cx="581475" cy="553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2476" y="1614568"/>
            <a:ext cx="4835769" cy="4893647"/>
          </a:xfrm>
          <a:prstGeom prst="rect">
            <a:avLst/>
          </a:prstGeom>
          <a:noFill/>
        </p:spPr>
        <p:txBody>
          <a:bodyPr wrap="square" rtlCol="0">
            <a:spAutoFit/>
          </a:bodyPr>
          <a:lstStyle/>
          <a:p>
            <a:r>
              <a:rPr lang="en-US" sz="2400" dirty="0" err="1" smtClean="0"/>
              <a:t>BeAGLE</a:t>
            </a:r>
            <a:r>
              <a:rPr lang="en-US" sz="2400" dirty="0" smtClean="0"/>
              <a:t> (Benchmark </a:t>
            </a:r>
            <a:r>
              <a:rPr lang="en-US" sz="2400" dirty="0" err="1" smtClean="0"/>
              <a:t>eA</a:t>
            </a:r>
            <a:r>
              <a:rPr lang="en-US" sz="2400" dirty="0" smtClean="0"/>
              <a:t> Generator for </a:t>
            </a:r>
            <a:r>
              <a:rPr lang="en-US" sz="2400" dirty="0" err="1" smtClean="0"/>
              <a:t>Leptoproduction</a:t>
            </a:r>
            <a:r>
              <a:rPr lang="en-US" sz="2400" dirty="0" smtClean="0"/>
              <a:t>) is the software we use to simulate the hard scattering and intra-nuclear cascade</a:t>
            </a:r>
          </a:p>
          <a:p>
            <a:endParaRPr lang="en-US" sz="2400" dirty="0"/>
          </a:p>
          <a:p>
            <a:r>
              <a:rPr lang="en-US" sz="2400" dirty="0" smtClean="0"/>
              <a:t>Using </a:t>
            </a:r>
            <a:r>
              <a:rPr lang="en-US" sz="2400" dirty="0" err="1" smtClean="0"/>
              <a:t>BeAGLE</a:t>
            </a:r>
            <a:r>
              <a:rPr lang="en-US" sz="2400" dirty="0" smtClean="0"/>
              <a:t>, we simulated 10 million events to give us the A, Z, and Excitation Energy (E*) of all the excited intermediate </a:t>
            </a:r>
            <a:r>
              <a:rPr lang="en-US" sz="2400" dirty="0" smtClean="0"/>
              <a:t>nuclei </a:t>
            </a:r>
            <a:endParaRPr lang="en-US" sz="2400" dirty="0" smtClean="0"/>
          </a:p>
          <a:p>
            <a:endParaRPr lang="en-US" sz="2400" dirty="0"/>
          </a:p>
          <a:p>
            <a:r>
              <a:rPr lang="en-US" sz="2400" dirty="0" smtClean="0"/>
              <a:t>Leaves us with the residual nucleus in an excited state for the next stage of simulations</a:t>
            </a:r>
            <a:endParaRPr lang="en-US" sz="2400" dirty="0"/>
          </a:p>
        </p:txBody>
      </p:sp>
      <p:sp>
        <p:nvSpPr>
          <p:cNvPr id="13" name="Rectangle 12"/>
          <p:cNvSpPr/>
          <p:nvPr/>
        </p:nvSpPr>
        <p:spPr>
          <a:xfrm rot="16200000">
            <a:off x="10288579" y="1636524"/>
            <a:ext cx="753130" cy="2566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Turn Arrow 14"/>
          <p:cNvSpPr/>
          <p:nvPr/>
        </p:nvSpPr>
        <p:spPr>
          <a:xfrm rot="5400000">
            <a:off x="9372128" y="2121485"/>
            <a:ext cx="1592815" cy="578981"/>
          </a:xfrm>
          <a:prstGeom prst="uturnArrow">
            <a:avLst>
              <a:gd name="adj1" fmla="val 12062"/>
              <a:gd name="adj2" fmla="val 25000"/>
              <a:gd name="adj3" fmla="val 34305"/>
              <a:gd name="adj4" fmla="val 0"/>
              <a:gd name="adj5" fmla="val 75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7</a:t>
            </a:r>
            <a:endParaRPr lang="en-US" dirty="0"/>
          </a:p>
        </p:txBody>
      </p:sp>
      <p:sp>
        <p:nvSpPr>
          <p:cNvPr id="17"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991242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Excited Intermediate Nucleus from </a:t>
            </a:r>
            <a:r>
              <a:rPr lang="en-US" dirty="0" err="1" smtClean="0"/>
              <a:t>BeAGLE</a:t>
            </a:r>
            <a:endParaRPr lang="en-US" dirty="0"/>
          </a:p>
        </p:txBody>
      </p:sp>
      <p:pic>
        <p:nvPicPr>
          <p:cNvPr id="4" name="Content Placeholder 7">
            <a:extLst>
              <a:ext uri="{FF2B5EF4-FFF2-40B4-BE49-F238E27FC236}">
                <a16:creationId xmlns:a16="http://schemas.microsoft.com/office/drawing/2014/main" xmlns="" id="{7DC5E127-18A6-4DB5-B43B-FF87E37A93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66534"/>
            <a:ext cx="6421647" cy="4351338"/>
          </a:xfrm>
        </p:spPr>
      </p:pic>
      <p:sp>
        <p:nvSpPr>
          <p:cNvPr id="6" name="TextBox 5"/>
          <p:cNvSpPr txBox="1"/>
          <p:nvPr/>
        </p:nvSpPr>
        <p:spPr>
          <a:xfrm>
            <a:off x="7872046" y="2850194"/>
            <a:ext cx="3481754" cy="923330"/>
          </a:xfrm>
          <a:prstGeom prst="rect">
            <a:avLst/>
          </a:prstGeom>
          <a:noFill/>
        </p:spPr>
        <p:txBody>
          <a:bodyPr wrap="square" rtlCol="0">
            <a:spAutoFit/>
          </a:bodyPr>
          <a:lstStyle/>
          <a:p>
            <a:r>
              <a:rPr lang="en-US" dirty="0" smtClean="0"/>
              <a:t>The distribution of isotopes created during this stage</a:t>
            </a:r>
          </a:p>
          <a:p>
            <a:r>
              <a:rPr lang="en-US" dirty="0" smtClean="0">
                <a:sym typeface="Wingdings"/>
              </a:rPr>
              <a:t></a:t>
            </a:r>
            <a:r>
              <a:rPr lang="en-US" dirty="0" smtClean="0"/>
              <a:t> </a:t>
            </a:r>
            <a:endParaRPr lang="en-US" dirty="0"/>
          </a:p>
        </p:txBody>
      </p:sp>
      <p:sp>
        <p:nvSpPr>
          <p:cNvPr id="7"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8</a:t>
            </a:r>
            <a:endParaRPr lang="en-US" dirty="0"/>
          </a:p>
        </p:txBody>
      </p:sp>
      <p:sp>
        <p:nvSpPr>
          <p:cNvPr id="8"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356350"/>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692195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Excited Intermediate Nucleus from </a:t>
            </a:r>
            <a:r>
              <a:rPr lang="en-US" dirty="0" err="1" smtClean="0"/>
              <a:t>BeAGLE</a:t>
            </a:r>
            <a:endParaRPr lang="en-US" dirty="0"/>
          </a:p>
        </p:txBody>
      </p:sp>
      <p:pic>
        <p:nvPicPr>
          <p:cNvPr id="4" name="Content Placeholder 3">
            <a:extLst>
              <a:ext uri="{FF2B5EF4-FFF2-40B4-BE49-F238E27FC236}">
                <a16:creationId xmlns:a16="http://schemas.microsoft.com/office/drawing/2014/main" xmlns="" id="{97F06EDA-082A-4A77-90A4-7C1EB8AE91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07" y="1690688"/>
            <a:ext cx="3815981" cy="2584516"/>
          </a:xfrm>
          <a:prstGeom prst="rect">
            <a:avLst/>
          </a:prstGeom>
        </p:spPr>
      </p:pic>
      <p:pic>
        <p:nvPicPr>
          <p:cNvPr id="7" name="Picture 6">
            <a:extLst>
              <a:ext uri="{FF2B5EF4-FFF2-40B4-BE49-F238E27FC236}">
                <a16:creationId xmlns:a16="http://schemas.microsoft.com/office/drawing/2014/main" xmlns="" id="{55A33C11-58FE-4148-AB53-7E9936275E30}"/>
              </a:ext>
            </a:extLst>
          </p:cNvPr>
          <p:cNvPicPr>
            <a:picLocks noChangeAspect="1"/>
          </p:cNvPicPr>
          <p:nvPr/>
        </p:nvPicPr>
        <p:blipFill rotWithShape="1">
          <a:blip r:embed="rId4">
            <a:extLst>
              <a:ext uri="{28A0092B-C50C-407E-A947-70E740481C1C}">
                <a14:useLocalDpi xmlns:a14="http://schemas.microsoft.com/office/drawing/2010/main" val="0"/>
              </a:ext>
            </a:extLst>
          </a:blip>
          <a:srcRect l="605" r="1"/>
          <a:stretch/>
        </p:blipFill>
        <p:spPr>
          <a:xfrm>
            <a:off x="0" y="4266156"/>
            <a:ext cx="3815980" cy="2589669"/>
          </a:xfrm>
          <a:prstGeom prst="rect">
            <a:avLst/>
          </a:prstGeom>
        </p:spPr>
      </p:pic>
      <p:sp>
        <p:nvSpPr>
          <p:cNvPr id="10" name="TextBox 9"/>
          <p:cNvSpPr txBox="1"/>
          <p:nvPr/>
        </p:nvSpPr>
        <p:spPr>
          <a:xfrm>
            <a:off x="556591" y="1417272"/>
            <a:ext cx="10662394" cy="646331"/>
          </a:xfrm>
          <a:prstGeom prst="rect">
            <a:avLst/>
          </a:prstGeom>
          <a:noFill/>
        </p:spPr>
        <p:txBody>
          <a:bodyPr wrap="square" rtlCol="0">
            <a:spAutoFit/>
          </a:bodyPr>
          <a:lstStyle/>
          <a:p>
            <a:r>
              <a:rPr lang="en-US" b="1" dirty="0" smtClean="0"/>
              <a:t>We find that the production of the residual nucleus in </a:t>
            </a:r>
            <a:r>
              <a:rPr lang="en-US" b="1" i="1" dirty="0" err="1" smtClean="0"/>
              <a:t>BeAGLE</a:t>
            </a:r>
            <a:r>
              <a:rPr lang="en-US" b="1" i="1" dirty="0" smtClean="0"/>
              <a:t> </a:t>
            </a:r>
            <a:r>
              <a:rPr lang="en-US" b="1" dirty="0" smtClean="0"/>
              <a:t>manifests as a very simple abrasion model:</a:t>
            </a:r>
          </a:p>
          <a:p>
            <a:endParaRPr lang="en-US" b="1" dirty="0"/>
          </a:p>
        </p:txBody>
      </p:sp>
      <p:pic>
        <p:nvPicPr>
          <p:cNvPr id="11" name="Content Placeholder 3">
            <a:extLst>
              <a:ext uri="{FF2B5EF4-FFF2-40B4-BE49-F238E27FC236}">
                <a16:creationId xmlns:a16="http://schemas.microsoft.com/office/drawing/2014/main" xmlns="" id="{8018909C-EDEB-482A-94AF-BA8FE846D9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2173" y="1835751"/>
            <a:ext cx="3686175" cy="2437732"/>
          </a:xfrm>
          <a:prstGeom prst="rect">
            <a:avLst/>
          </a:prstGeom>
        </p:spPr>
      </p:pic>
      <p:pic>
        <p:nvPicPr>
          <p:cNvPr id="12" name="Content Placeholder 3">
            <a:extLst>
              <a:ext uri="{FF2B5EF4-FFF2-40B4-BE49-F238E27FC236}">
                <a16:creationId xmlns:a16="http://schemas.microsoft.com/office/drawing/2014/main" xmlns="" id="{6A07917F-5F80-4C5E-BE9D-3664D173C1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2173" y="4364410"/>
            <a:ext cx="3686175" cy="2493589"/>
          </a:xfrm>
          <a:prstGeom prst="rect">
            <a:avLst/>
          </a:prstGeom>
        </p:spPr>
      </p:pic>
      <p:sp>
        <p:nvSpPr>
          <p:cNvPr id="14" name="TextBox 13"/>
          <p:cNvSpPr txBox="1"/>
          <p:nvPr/>
        </p:nvSpPr>
        <p:spPr>
          <a:xfrm>
            <a:off x="9502255" y="1967283"/>
            <a:ext cx="2514600" cy="2031325"/>
          </a:xfrm>
          <a:prstGeom prst="rect">
            <a:avLst/>
          </a:prstGeom>
          <a:noFill/>
        </p:spPr>
        <p:txBody>
          <a:bodyPr wrap="square" rtlCol="0">
            <a:spAutoFit/>
          </a:bodyPr>
          <a:lstStyle/>
          <a:p>
            <a:pPr marL="0" lvl="1"/>
            <a:r>
              <a:rPr lang="en-US" b="1" dirty="0" smtClean="0"/>
              <a:t>The cross section for abrading a given number of nucleons (for </a:t>
            </a:r>
            <a:r>
              <a:rPr lang="en-US" b="1" dirty="0" err="1" smtClean="0"/>
              <a:t>dA</a:t>
            </a:r>
            <a:r>
              <a:rPr lang="en-US" b="1" dirty="0" smtClean="0"/>
              <a:t>&gt;1) shows a (piecewise) exponential dependence.</a:t>
            </a:r>
          </a:p>
          <a:p>
            <a:endParaRPr lang="en-US" b="1" dirty="0"/>
          </a:p>
        </p:txBody>
      </p:sp>
      <p:sp>
        <p:nvSpPr>
          <p:cNvPr id="15" name="TextBox 14"/>
          <p:cNvSpPr txBox="1"/>
          <p:nvPr/>
        </p:nvSpPr>
        <p:spPr>
          <a:xfrm>
            <a:off x="9502255" y="4547501"/>
            <a:ext cx="2689745" cy="2308324"/>
          </a:xfrm>
          <a:prstGeom prst="rect">
            <a:avLst/>
          </a:prstGeom>
          <a:noFill/>
        </p:spPr>
        <p:txBody>
          <a:bodyPr wrap="square" rtlCol="0">
            <a:spAutoFit/>
          </a:bodyPr>
          <a:lstStyle/>
          <a:p>
            <a:pPr marL="0" lvl="1"/>
            <a:r>
              <a:rPr lang="en-US" b="1" dirty="0" smtClean="0"/>
              <a:t>For a given number of abraded nucleons, the relative proportion of neutrons and protons abraded is close to a hypergeometric </a:t>
            </a:r>
            <a:r>
              <a:rPr lang="en-US" b="1" dirty="0" smtClean="0"/>
              <a:t>distribution.</a:t>
            </a:r>
            <a:endParaRPr lang="en-US" b="1" dirty="0" smtClean="0"/>
          </a:p>
          <a:p>
            <a:endParaRPr lang="en-US" b="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DB533F83-6FAE-46D3-8152-46D295B72288}"/>
                  </a:ext>
                </a:extLst>
              </p:cNvPr>
              <p:cNvSpPr txBox="1"/>
              <p:nvPr/>
            </p:nvSpPr>
            <p:spPr>
              <a:xfrm>
                <a:off x="3359998" y="2517138"/>
                <a:ext cx="2162175" cy="830997"/>
              </a:xfrm>
              <a:prstGeom prst="rect">
                <a:avLst/>
              </a:prstGeom>
              <a:noFill/>
            </p:spPr>
            <p:txBody>
              <a:bodyPr wrap="square" rtlCol="0">
                <a:spAutoFit/>
              </a:bodyPr>
              <a:lstStyle/>
              <a:p>
                <a:endParaRPr lang="en-US" sz="16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𝑑𝐴</m:t>
                      </m:r>
                      <m:r>
                        <a:rPr lang="en-US" sz="1600" b="0" i="1" smtClean="0">
                          <a:latin typeface="Cambria Math" panose="02040503050406030204" pitchFamily="18" charset="0"/>
                        </a:rPr>
                        <m:t>=</m:t>
                      </m:r>
                      <m:sSub>
                        <m:sSubPr>
                          <m:ctrlPr>
                            <a:rPr lang="en-US" sz="1600" b="0" i="1" smtClean="0">
                              <a:latin typeface="Cambria Math"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𝑏𝑒𝑎𝑚</m:t>
                          </m:r>
                        </m:sub>
                      </m:sSub>
                      <m:r>
                        <a:rPr lang="en-US" sz="1600" b="0" i="1" smtClean="0">
                          <a:latin typeface="Cambria Math" panose="02040503050406030204" pitchFamily="18" charset="0"/>
                        </a:rPr>
                        <m:t>−</m:t>
                      </m:r>
                      <m:sSub>
                        <m:sSubPr>
                          <m:ctrlPr>
                            <a:rPr lang="en-US" sz="1600" b="0" i="1" smtClean="0">
                              <a:latin typeface="Cambria Math"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𝑟𝑒𝑠</m:t>
                          </m:r>
                        </m:sub>
                      </m:sSub>
                    </m:oMath>
                  </m:oMathPara>
                </a14:m>
                <a:endParaRPr lang="en-US" sz="1600" dirty="0"/>
              </a:p>
              <a:p>
                <a:endParaRPr lang="en-US" sz="1600" dirty="0"/>
              </a:p>
            </p:txBody>
          </p:sp>
        </mc:Choice>
        <mc:Fallback xmlns="">
          <p:sp>
            <p:nvSpPr>
              <p:cNvPr id="6" name="TextBox 5">
                <a:extLst>
                  <a:ext uri="{FF2B5EF4-FFF2-40B4-BE49-F238E27FC236}">
                    <a16:creationId xmlns="" xmlns:a16="http://schemas.microsoft.com/office/drawing/2014/main" xmlns:a14="http://schemas.microsoft.com/office/drawing/2010/main" id="{DB533F83-6FAE-46D3-8152-46D295B72288}"/>
                  </a:ext>
                </a:extLst>
              </p:cNvPr>
              <p:cNvSpPr txBox="1">
                <a:spLocks noRot="1" noChangeAspect="1" noMove="1" noResize="1" noEditPoints="1" noAdjustHandles="1" noChangeArrowheads="1" noChangeShapeType="1" noTextEdit="1"/>
              </p:cNvSpPr>
              <p:nvPr/>
            </p:nvSpPr>
            <p:spPr>
              <a:xfrm>
                <a:off x="3359998" y="2517138"/>
                <a:ext cx="2162175" cy="830997"/>
              </a:xfrm>
              <a:prstGeom prst="rect">
                <a:avLst/>
              </a:prstGeom>
              <a:blipFill rotWithShape="0">
                <a:blip r:embed="rId7"/>
                <a:stretch>
                  <a:fillRect/>
                </a:stretch>
              </a:blipFill>
            </p:spPr>
            <p:txBody>
              <a:bodyPr/>
              <a:lstStyle/>
              <a:p>
                <a:r>
                  <a:rPr lang="en-US">
                    <a:noFill/>
                  </a:rPr>
                  <a:t> </a:t>
                </a:r>
              </a:p>
            </p:txBody>
          </p:sp>
        </mc:Fallback>
      </mc:AlternateContent>
      <p:sp>
        <p:nvSpPr>
          <p:cNvPr id="16" name="TextBox 15"/>
          <p:cNvSpPr txBox="1"/>
          <p:nvPr/>
        </p:nvSpPr>
        <p:spPr>
          <a:xfrm>
            <a:off x="3453486" y="4985307"/>
            <a:ext cx="2260636" cy="1754326"/>
          </a:xfrm>
          <a:prstGeom prst="rect">
            <a:avLst/>
          </a:prstGeom>
          <a:noFill/>
        </p:spPr>
        <p:txBody>
          <a:bodyPr wrap="square" rtlCol="0">
            <a:spAutoFit/>
          </a:bodyPr>
          <a:lstStyle/>
          <a:p>
            <a:pPr marL="0" lvl="1"/>
            <a:r>
              <a:rPr lang="en-US" b="1" dirty="0" smtClean="0"/>
              <a:t>The excitation energy shows a simple dependence on the number of abraded nucleons.</a:t>
            </a:r>
          </a:p>
          <a:p>
            <a:endParaRPr lang="en-US" b="1" dirty="0"/>
          </a:p>
        </p:txBody>
      </p:sp>
      <p:sp>
        <p:nvSpPr>
          <p:cNvPr id="17" name="Slide Number Placeholder 5">
            <a:extLst>
              <a:ext uri="{FF2B5EF4-FFF2-40B4-BE49-F238E27FC236}">
                <a16:creationId xmlns:a16="http://schemas.microsoft.com/office/drawing/2014/main" xmlns="" id="{D712545A-AB90-4823-8A64-33294E60DD9A}"/>
              </a:ext>
            </a:extLst>
          </p:cNvPr>
          <p:cNvSpPr>
            <a:spLocks noGrp="1"/>
          </p:cNvSpPr>
          <p:nvPr>
            <p:ph type="sldNum" sz="quarter" idx="12"/>
          </p:nvPr>
        </p:nvSpPr>
        <p:spPr>
          <a:xfrm>
            <a:off x="8610600" y="6356350"/>
            <a:ext cx="2743200" cy="365125"/>
          </a:xfrm>
        </p:spPr>
        <p:txBody>
          <a:bodyPr/>
          <a:lstStyle/>
          <a:p>
            <a:r>
              <a:rPr lang="en-US" dirty="0" smtClean="0"/>
              <a:t>9</a:t>
            </a:r>
            <a:endParaRPr lang="en-US" dirty="0"/>
          </a:p>
        </p:txBody>
      </p:sp>
      <p:sp>
        <p:nvSpPr>
          <p:cNvPr id="18" name="Date Placeholder 4">
            <a:extLst>
              <a:ext uri="{FF2B5EF4-FFF2-40B4-BE49-F238E27FC236}">
                <a16:creationId xmlns:a16="http://schemas.microsoft.com/office/drawing/2014/main" xmlns="" id="{B3B559CE-CE70-4423-B68C-343CBFB2BB55}"/>
              </a:ext>
            </a:extLst>
          </p:cNvPr>
          <p:cNvSpPr>
            <a:spLocks noGrp="1"/>
          </p:cNvSpPr>
          <p:nvPr>
            <p:ph type="dt" sz="half" idx="10"/>
          </p:nvPr>
        </p:nvSpPr>
        <p:spPr>
          <a:xfrm>
            <a:off x="838200" y="6250042"/>
            <a:ext cx="2743200" cy="365125"/>
          </a:xfrm>
        </p:spPr>
        <p:txBody>
          <a:bodyPr/>
          <a:lstStyle/>
          <a:p>
            <a:r>
              <a:rPr lang="en-US" dirty="0"/>
              <a:t>5</a:t>
            </a:r>
            <a:r>
              <a:rPr lang="en-US" dirty="0" smtClean="0"/>
              <a:t>/04/2022</a:t>
            </a:r>
            <a:endParaRPr lang="en-US" dirty="0"/>
          </a:p>
        </p:txBody>
      </p:sp>
    </p:spTree>
    <p:extLst>
      <p:ext uri="{BB962C8B-B14F-4D97-AF65-F5344CB8AC3E}">
        <p14:creationId xmlns:p14="http://schemas.microsoft.com/office/powerpoint/2010/main" val="109513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51816</TotalTime>
  <Words>3210</Words>
  <Application>Microsoft Macintosh PowerPoint</Application>
  <PresentationFormat>Widescreen</PresentationFormat>
  <Paragraphs>349</Paragraphs>
  <Slides>34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Calibri Light</vt:lpstr>
      <vt:lpstr>Cambria Math</vt:lpstr>
      <vt:lpstr>Mangal</vt:lpstr>
      <vt:lpstr>Symbol</vt:lpstr>
      <vt:lpstr>Wingdings</vt:lpstr>
      <vt:lpstr>Arial</vt:lpstr>
      <vt:lpstr>Office Theme</vt:lpstr>
      <vt:lpstr>Production and Detection of Exotic Nuclei in the EIC</vt:lpstr>
      <vt:lpstr>Motivating Questions</vt:lpstr>
      <vt:lpstr>Rare Isotopes at EIC</vt:lpstr>
      <vt:lpstr>Rare Isotopes at EIC</vt:lpstr>
      <vt:lpstr>Isotope production at the EIC</vt:lpstr>
      <vt:lpstr>Isotope production at the EIC</vt:lpstr>
      <vt:lpstr>Hard scattering and intra-nuclear cascade using BeAGLE</vt:lpstr>
      <vt:lpstr>Excited Intermediate Nucleus from BeAGLE</vt:lpstr>
      <vt:lpstr>Excited Intermediate Nucleus from BeAGLE</vt:lpstr>
      <vt:lpstr>High-energy fission/evaporation and Gamma Decay using FLUKA and ABLA07</vt:lpstr>
      <vt:lpstr>Fission and Evaporation Products in High Energy Decay </vt:lpstr>
      <vt:lpstr>Fission and Evaporation Products in High Energy Decay </vt:lpstr>
      <vt:lpstr>We can directly compare the results of FLUKA and ABLA07</vt:lpstr>
      <vt:lpstr>Running High Statistics for High Scattering and Intra-Nuclear Cascade </vt:lpstr>
      <vt:lpstr>Comparison of BeAGLE results and parameterized distribution </vt:lpstr>
      <vt:lpstr>Towards higher statistics simulations</vt:lpstr>
      <vt:lpstr>Detection and identification of the nuclear isotopes</vt:lpstr>
      <vt:lpstr>We can then calculate the isotope hit position at a RP and the acceptance/exclusion area</vt:lpstr>
      <vt:lpstr>Roman Pot Acceptance</vt:lpstr>
      <vt:lpstr>ZDC Acceptance</vt:lpstr>
      <vt:lpstr>ZDC Acceptance</vt:lpstr>
      <vt:lpstr>ZDC Acceptance</vt:lpstr>
      <vt:lpstr>Identification of Isotopes in IR6</vt:lpstr>
      <vt:lpstr>PowerPoint Presentation</vt:lpstr>
      <vt:lpstr>PowerPoint Presentation</vt:lpstr>
      <vt:lpstr>PowerPoint Presentation</vt:lpstr>
      <vt:lpstr>In Summary</vt:lpstr>
      <vt:lpstr>Thank you for listening!</vt:lpstr>
      <vt:lpstr>Backup Slides</vt:lpstr>
      <vt:lpstr>Using this 10 million 238U event sample, we see hints of exotic nuclei production</vt:lpstr>
      <vt:lpstr>Detection and Reconstruction</vt:lpstr>
      <vt:lpstr>To do:</vt:lpstr>
      <vt:lpstr>LISE++ Plots </vt:lpstr>
      <vt:lpstr>ZDC Acceptance of de-excitation photons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Moran, Brynna</dc:creator>
  <cp:lastModifiedBy>Moran, Brynna</cp:lastModifiedBy>
  <cp:revision>68</cp:revision>
  <cp:lastPrinted>2022-05-03T23:56:34Z</cp:lastPrinted>
  <dcterms:created xsi:type="dcterms:W3CDTF">2022-04-22T15:31:17Z</dcterms:created>
  <dcterms:modified xsi:type="dcterms:W3CDTF">2022-06-07T15:03:00Z</dcterms:modified>
</cp:coreProperties>
</file>