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sldIdLst>
    <p:sldId id="256" r:id="rId2"/>
    <p:sldId id="257" r:id="rId3"/>
    <p:sldId id="260" r:id="rId4"/>
    <p:sldId id="261" r:id="rId5"/>
    <p:sldId id="258" r:id="rId6"/>
    <p:sldId id="259" r:id="rId7"/>
    <p:sldId id="1584" r:id="rId8"/>
    <p:sldId id="158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4D17D9-3427-354A-8EC0-265E04ED8622}" v="2" dt="2022-03-24T00:05:45.4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7"/>
    <p:restoredTop sz="94626"/>
  </p:normalViewPr>
  <p:slideViewPr>
    <p:cSldViewPr snapToGrid="0" snapToObjects="1">
      <p:cViewPr varScale="1">
        <p:scale>
          <a:sx n="116" d="100"/>
          <a:sy n="116" d="100"/>
        </p:scale>
        <p:origin x="5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045719-55EE-B74E-A00B-7C86B14DD551}" type="datetimeFigureOut">
              <a:rPr lang="en-US" smtClean="0"/>
              <a:t>3/24/22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3A3CC-35B9-0D42-A02E-8969F7C2EAE5}" type="slidenum">
              <a:rPr lang="en-US" smtClean="0"/>
              <a:t>‹#›</a:t>
            </a:fld>
            <a:endParaRPr lang="en-US"/>
          </a:p>
        </p:txBody>
      </p:sp>
    </p:spTree>
    <p:extLst>
      <p:ext uri="{BB962C8B-B14F-4D97-AF65-F5344CB8AC3E}">
        <p14:creationId xmlns:p14="http://schemas.microsoft.com/office/powerpoint/2010/main" val="3255774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contacts: 2+, elected with a one year term</a:t>
            </a:r>
          </a:p>
          <a:p>
            <a:pPr fontAlgn="base"/>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working groups: physics, detector, and IR</a:t>
            </a:r>
          </a:p>
          <a:p>
            <a:pPr fontAlgn="base"/>
            <a:r>
              <a:rPr lang="en-US" sz="1200" kern="1200" dirty="0">
                <a:solidFill>
                  <a:schemeClr val="tx1"/>
                </a:solidFill>
                <a:effectLst/>
                <a:latin typeface="+mn-lt"/>
                <a:ea typeface="+mn-ea"/>
                <a:cs typeface="+mn-cs"/>
              </a:rPr>
              <a:t>  each with an elected convener/contact and subgroups as needed</a:t>
            </a:r>
          </a:p>
          <a:p>
            <a:pPr fontAlgn="base"/>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software convener</a:t>
            </a:r>
          </a:p>
          <a:p>
            <a:pPr fontAlgn="base"/>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liaison to Detector 1 (to coordinate efforts)</a:t>
            </a:r>
          </a:p>
          <a:p>
            <a:pPr fontAlgn="base"/>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other functions on an ad-hoc, voluntary basis</a:t>
            </a:r>
          </a:p>
          <a:p>
            <a:pPr fontAlgn="base"/>
            <a:br>
              <a:rPr lang="en-US" sz="1200" kern="1200">
                <a:solidFill>
                  <a:schemeClr val="tx1"/>
                </a:solidFill>
                <a:effectLst/>
                <a:latin typeface="+mn-lt"/>
                <a:ea typeface="+mn-ea"/>
                <a:cs typeface="+mn-cs"/>
              </a:rPr>
            </a:b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5550F66F-488E-334D-A385-6164C8651FB6}" type="slidenum">
              <a:rPr lang="en-US" smtClean="0"/>
              <a:t>7</a:t>
            </a:fld>
            <a:endParaRPr lang="en-US"/>
          </a:p>
        </p:txBody>
      </p:sp>
    </p:spTree>
    <p:extLst>
      <p:ext uri="{BB962C8B-B14F-4D97-AF65-F5344CB8AC3E}">
        <p14:creationId xmlns:p14="http://schemas.microsoft.com/office/powerpoint/2010/main" val="999725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87261-1B9E-D640-BB50-AC69FFEBFE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07BD38-E77A-604C-85C5-2D219259B1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FA9586-C08E-FE4D-93D0-C0EF6F0B87D4}"/>
              </a:ext>
            </a:extLst>
          </p:cNvPr>
          <p:cNvSpPr>
            <a:spLocks noGrp="1"/>
          </p:cNvSpPr>
          <p:nvPr>
            <p:ph type="dt" sz="half" idx="10"/>
          </p:nvPr>
        </p:nvSpPr>
        <p:spPr/>
        <p:txBody>
          <a:bodyPr/>
          <a:lstStyle/>
          <a:p>
            <a:r>
              <a:rPr lang="en-US"/>
              <a:t>3/24/22</a:t>
            </a:r>
          </a:p>
        </p:txBody>
      </p:sp>
      <p:sp>
        <p:nvSpPr>
          <p:cNvPr id="5" name="Footer Placeholder 4">
            <a:extLst>
              <a:ext uri="{FF2B5EF4-FFF2-40B4-BE49-F238E27FC236}">
                <a16:creationId xmlns:a16="http://schemas.microsoft.com/office/drawing/2014/main" id="{6DD2CE00-CA36-DA45-97D9-C5607DF1D247}"/>
              </a:ext>
            </a:extLst>
          </p:cNvPr>
          <p:cNvSpPr>
            <a:spLocks noGrp="1"/>
          </p:cNvSpPr>
          <p:nvPr>
            <p:ph type="ftr" sz="quarter" idx="11"/>
          </p:nvPr>
        </p:nvSpPr>
        <p:spPr/>
        <p:txBody>
          <a:bodyPr/>
          <a:lstStyle/>
          <a:p>
            <a:r>
              <a:rPr lang="en-US"/>
              <a:t>CORE General Meeting</a:t>
            </a:r>
          </a:p>
        </p:txBody>
      </p:sp>
      <p:sp>
        <p:nvSpPr>
          <p:cNvPr id="6" name="Slide Number Placeholder 5">
            <a:extLst>
              <a:ext uri="{FF2B5EF4-FFF2-40B4-BE49-F238E27FC236}">
                <a16:creationId xmlns:a16="http://schemas.microsoft.com/office/drawing/2014/main" id="{0EB6B486-E673-184B-89C5-A18E59DEA386}"/>
              </a:ext>
            </a:extLst>
          </p:cNvPr>
          <p:cNvSpPr>
            <a:spLocks noGrp="1"/>
          </p:cNvSpPr>
          <p:nvPr>
            <p:ph type="sldNum" sz="quarter" idx="12"/>
          </p:nvPr>
        </p:nvSpPr>
        <p:spPr/>
        <p:txBody>
          <a:bodyPr/>
          <a:lstStyle/>
          <a:p>
            <a:fld id="{D4130A13-D238-A349-8C99-9CB41D6D0946}" type="slidenum">
              <a:rPr lang="en-US" smtClean="0"/>
              <a:t>‹#›</a:t>
            </a:fld>
            <a:endParaRPr lang="en-US"/>
          </a:p>
        </p:txBody>
      </p:sp>
    </p:spTree>
    <p:extLst>
      <p:ext uri="{BB962C8B-B14F-4D97-AF65-F5344CB8AC3E}">
        <p14:creationId xmlns:p14="http://schemas.microsoft.com/office/powerpoint/2010/main" val="2382452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9E20-BC0A-544A-A594-18BAFCCE58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142D95-CBD5-104B-B1A4-92411C7D82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EA4A3F-D1CC-1F41-B38D-36394B401FDF}"/>
              </a:ext>
            </a:extLst>
          </p:cNvPr>
          <p:cNvSpPr>
            <a:spLocks noGrp="1"/>
          </p:cNvSpPr>
          <p:nvPr>
            <p:ph type="dt" sz="half" idx="10"/>
          </p:nvPr>
        </p:nvSpPr>
        <p:spPr/>
        <p:txBody>
          <a:bodyPr/>
          <a:lstStyle/>
          <a:p>
            <a:r>
              <a:rPr lang="en-US"/>
              <a:t>3/24/22</a:t>
            </a:r>
          </a:p>
        </p:txBody>
      </p:sp>
      <p:sp>
        <p:nvSpPr>
          <p:cNvPr id="5" name="Footer Placeholder 4">
            <a:extLst>
              <a:ext uri="{FF2B5EF4-FFF2-40B4-BE49-F238E27FC236}">
                <a16:creationId xmlns:a16="http://schemas.microsoft.com/office/drawing/2014/main" id="{5B7003B9-3059-5145-A0D6-451EDF685523}"/>
              </a:ext>
            </a:extLst>
          </p:cNvPr>
          <p:cNvSpPr>
            <a:spLocks noGrp="1"/>
          </p:cNvSpPr>
          <p:nvPr>
            <p:ph type="ftr" sz="quarter" idx="11"/>
          </p:nvPr>
        </p:nvSpPr>
        <p:spPr/>
        <p:txBody>
          <a:bodyPr/>
          <a:lstStyle/>
          <a:p>
            <a:r>
              <a:rPr lang="en-US"/>
              <a:t>CORE General Meeting</a:t>
            </a:r>
          </a:p>
        </p:txBody>
      </p:sp>
      <p:sp>
        <p:nvSpPr>
          <p:cNvPr id="6" name="Slide Number Placeholder 5">
            <a:extLst>
              <a:ext uri="{FF2B5EF4-FFF2-40B4-BE49-F238E27FC236}">
                <a16:creationId xmlns:a16="http://schemas.microsoft.com/office/drawing/2014/main" id="{5390E095-6015-FE4E-930A-A8BEFB8463A6}"/>
              </a:ext>
            </a:extLst>
          </p:cNvPr>
          <p:cNvSpPr>
            <a:spLocks noGrp="1"/>
          </p:cNvSpPr>
          <p:nvPr>
            <p:ph type="sldNum" sz="quarter" idx="12"/>
          </p:nvPr>
        </p:nvSpPr>
        <p:spPr/>
        <p:txBody>
          <a:bodyPr/>
          <a:lstStyle/>
          <a:p>
            <a:fld id="{D4130A13-D238-A349-8C99-9CB41D6D0946}" type="slidenum">
              <a:rPr lang="en-US" smtClean="0"/>
              <a:t>‹#›</a:t>
            </a:fld>
            <a:endParaRPr lang="en-US"/>
          </a:p>
        </p:txBody>
      </p:sp>
    </p:spTree>
    <p:extLst>
      <p:ext uri="{BB962C8B-B14F-4D97-AF65-F5344CB8AC3E}">
        <p14:creationId xmlns:p14="http://schemas.microsoft.com/office/powerpoint/2010/main" val="1054228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8FFE54-D7B7-B748-98E7-B5686395BD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B62767-884B-B649-AA15-F0D38A781E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8ED64-7F9F-BF41-A642-2C7531E414B2}"/>
              </a:ext>
            </a:extLst>
          </p:cNvPr>
          <p:cNvSpPr>
            <a:spLocks noGrp="1"/>
          </p:cNvSpPr>
          <p:nvPr>
            <p:ph type="dt" sz="half" idx="10"/>
          </p:nvPr>
        </p:nvSpPr>
        <p:spPr/>
        <p:txBody>
          <a:bodyPr/>
          <a:lstStyle/>
          <a:p>
            <a:r>
              <a:rPr lang="en-US"/>
              <a:t>3/24/22</a:t>
            </a:r>
          </a:p>
        </p:txBody>
      </p:sp>
      <p:sp>
        <p:nvSpPr>
          <p:cNvPr id="5" name="Footer Placeholder 4">
            <a:extLst>
              <a:ext uri="{FF2B5EF4-FFF2-40B4-BE49-F238E27FC236}">
                <a16:creationId xmlns:a16="http://schemas.microsoft.com/office/drawing/2014/main" id="{F1C5F0F6-E60E-8042-B997-C594676B6786}"/>
              </a:ext>
            </a:extLst>
          </p:cNvPr>
          <p:cNvSpPr>
            <a:spLocks noGrp="1"/>
          </p:cNvSpPr>
          <p:nvPr>
            <p:ph type="ftr" sz="quarter" idx="11"/>
          </p:nvPr>
        </p:nvSpPr>
        <p:spPr/>
        <p:txBody>
          <a:bodyPr/>
          <a:lstStyle/>
          <a:p>
            <a:r>
              <a:rPr lang="en-US"/>
              <a:t>CORE General Meeting</a:t>
            </a:r>
          </a:p>
        </p:txBody>
      </p:sp>
      <p:sp>
        <p:nvSpPr>
          <p:cNvPr id="6" name="Slide Number Placeholder 5">
            <a:extLst>
              <a:ext uri="{FF2B5EF4-FFF2-40B4-BE49-F238E27FC236}">
                <a16:creationId xmlns:a16="http://schemas.microsoft.com/office/drawing/2014/main" id="{982213CF-D708-CE49-A9A9-592A351C79F6}"/>
              </a:ext>
            </a:extLst>
          </p:cNvPr>
          <p:cNvSpPr>
            <a:spLocks noGrp="1"/>
          </p:cNvSpPr>
          <p:nvPr>
            <p:ph type="sldNum" sz="quarter" idx="12"/>
          </p:nvPr>
        </p:nvSpPr>
        <p:spPr/>
        <p:txBody>
          <a:bodyPr/>
          <a:lstStyle/>
          <a:p>
            <a:fld id="{D4130A13-D238-A349-8C99-9CB41D6D0946}" type="slidenum">
              <a:rPr lang="en-US" smtClean="0"/>
              <a:t>‹#›</a:t>
            </a:fld>
            <a:endParaRPr lang="en-US"/>
          </a:p>
        </p:txBody>
      </p:sp>
    </p:spTree>
    <p:extLst>
      <p:ext uri="{BB962C8B-B14F-4D97-AF65-F5344CB8AC3E}">
        <p14:creationId xmlns:p14="http://schemas.microsoft.com/office/powerpoint/2010/main" val="246921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14664-2D08-8D40-A528-5E96F3EC0E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AC01A2-AF85-1745-88ED-B5F562439C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1AD734-8D8D-F046-99CD-5A94BE5D6CDC}"/>
              </a:ext>
            </a:extLst>
          </p:cNvPr>
          <p:cNvSpPr>
            <a:spLocks noGrp="1"/>
          </p:cNvSpPr>
          <p:nvPr>
            <p:ph type="dt" sz="half" idx="10"/>
          </p:nvPr>
        </p:nvSpPr>
        <p:spPr/>
        <p:txBody>
          <a:bodyPr/>
          <a:lstStyle/>
          <a:p>
            <a:r>
              <a:rPr lang="en-US"/>
              <a:t>3/24/22</a:t>
            </a:r>
          </a:p>
        </p:txBody>
      </p:sp>
      <p:sp>
        <p:nvSpPr>
          <p:cNvPr id="5" name="Footer Placeholder 4">
            <a:extLst>
              <a:ext uri="{FF2B5EF4-FFF2-40B4-BE49-F238E27FC236}">
                <a16:creationId xmlns:a16="http://schemas.microsoft.com/office/drawing/2014/main" id="{D4EC0DF0-1177-AF4F-8988-E783DA516AE4}"/>
              </a:ext>
            </a:extLst>
          </p:cNvPr>
          <p:cNvSpPr>
            <a:spLocks noGrp="1"/>
          </p:cNvSpPr>
          <p:nvPr>
            <p:ph type="ftr" sz="quarter" idx="11"/>
          </p:nvPr>
        </p:nvSpPr>
        <p:spPr/>
        <p:txBody>
          <a:bodyPr/>
          <a:lstStyle/>
          <a:p>
            <a:r>
              <a:rPr lang="en-US" dirty="0"/>
              <a:t>CORE General Meeting</a:t>
            </a:r>
          </a:p>
        </p:txBody>
      </p:sp>
      <p:sp>
        <p:nvSpPr>
          <p:cNvPr id="6" name="Slide Number Placeholder 5">
            <a:extLst>
              <a:ext uri="{FF2B5EF4-FFF2-40B4-BE49-F238E27FC236}">
                <a16:creationId xmlns:a16="http://schemas.microsoft.com/office/drawing/2014/main" id="{CB41C7F9-0804-FF4A-9E7B-2D5E76BD22B6}"/>
              </a:ext>
            </a:extLst>
          </p:cNvPr>
          <p:cNvSpPr>
            <a:spLocks noGrp="1"/>
          </p:cNvSpPr>
          <p:nvPr>
            <p:ph type="sldNum" sz="quarter" idx="12"/>
          </p:nvPr>
        </p:nvSpPr>
        <p:spPr/>
        <p:txBody>
          <a:bodyPr/>
          <a:lstStyle>
            <a:lvl1pPr>
              <a:defRPr sz="1400"/>
            </a:lvl1pPr>
          </a:lstStyle>
          <a:p>
            <a:fld id="{D4130A13-D238-A349-8C99-9CB41D6D0946}" type="slidenum">
              <a:rPr lang="en-US" smtClean="0"/>
              <a:pPr/>
              <a:t>‹#›</a:t>
            </a:fld>
            <a:endParaRPr lang="en-US" dirty="0"/>
          </a:p>
        </p:txBody>
      </p:sp>
      <p:pic>
        <p:nvPicPr>
          <p:cNvPr id="7" name="Picture 6" descr="Diagram&#10;&#10;Description automatically generated with medium confidence">
            <a:extLst>
              <a:ext uri="{FF2B5EF4-FFF2-40B4-BE49-F238E27FC236}">
                <a16:creationId xmlns:a16="http://schemas.microsoft.com/office/drawing/2014/main" id="{052A577C-3F9D-9948-AAC1-4EA0C2156950}"/>
              </a:ext>
            </a:extLst>
          </p:cNvPr>
          <p:cNvPicPr>
            <a:picLocks noChangeAspect="1"/>
          </p:cNvPicPr>
          <p:nvPr userDrawn="1"/>
        </p:nvPicPr>
        <p:blipFill>
          <a:blip r:embed="rId2"/>
          <a:stretch>
            <a:fillRect/>
          </a:stretch>
        </p:blipFill>
        <p:spPr>
          <a:xfrm>
            <a:off x="9166302" y="-5574"/>
            <a:ext cx="3014546" cy="1894428"/>
          </a:xfrm>
          <a:prstGeom prst="rect">
            <a:avLst/>
          </a:prstGeom>
        </p:spPr>
      </p:pic>
    </p:spTree>
    <p:extLst>
      <p:ext uri="{BB962C8B-B14F-4D97-AF65-F5344CB8AC3E}">
        <p14:creationId xmlns:p14="http://schemas.microsoft.com/office/powerpoint/2010/main" val="2722835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8EEC6-1365-7D4A-940A-D053C4CDB0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2D8ACC-021B-4048-8607-09BB28A369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876C7B-0A0F-6B4A-BC03-0BD02C076A85}"/>
              </a:ext>
            </a:extLst>
          </p:cNvPr>
          <p:cNvSpPr>
            <a:spLocks noGrp="1"/>
          </p:cNvSpPr>
          <p:nvPr>
            <p:ph type="dt" sz="half" idx="10"/>
          </p:nvPr>
        </p:nvSpPr>
        <p:spPr/>
        <p:txBody>
          <a:bodyPr/>
          <a:lstStyle/>
          <a:p>
            <a:r>
              <a:rPr lang="en-US"/>
              <a:t>3/24/22</a:t>
            </a:r>
          </a:p>
        </p:txBody>
      </p:sp>
      <p:sp>
        <p:nvSpPr>
          <p:cNvPr id="5" name="Footer Placeholder 4">
            <a:extLst>
              <a:ext uri="{FF2B5EF4-FFF2-40B4-BE49-F238E27FC236}">
                <a16:creationId xmlns:a16="http://schemas.microsoft.com/office/drawing/2014/main" id="{783B66A8-8210-B240-9EED-D4E6F544C8D2}"/>
              </a:ext>
            </a:extLst>
          </p:cNvPr>
          <p:cNvSpPr>
            <a:spLocks noGrp="1"/>
          </p:cNvSpPr>
          <p:nvPr>
            <p:ph type="ftr" sz="quarter" idx="11"/>
          </p:nvPr>
        </p:nvSpPr>
        <p:spPr/>
        <p:txBody>
          <a:bodyPr/>
          <a:lstStyle/>
          <a:p>
            <a:r>
              <a:rPr lang="en-US"/>
              <a:t>CORE General Meeting</a:t>
            </a:r>
          </a:p>
        </p:txBody>
      </p:sp>
      <p:sp>
        <p:nvSpPr>
          <p:cNvPr id="6" name="Slide Number Placeholder 5">
            <a:extLst>
              <a:ext uri="{FF2B5EF4-FFF2-40B4-BE49-F238E27FC236}">
                <a16:creationId xmlns:a16="http://schemas.microsoft.com/office/drawing/2014/main" id="{856FC88E-9E1A-CB42-96C7-8F4FB62D4053}"/>
              </a:ext>
            </a:extLst>
          </p:cNvPr>
          <p:cNvSpPr>
            <a:spLocks noGrp="1"/>
          </p:cNvSpPr>
          <p:nvPr>
            <p:ph type="sldNum" sz="quarter" idx="12"/>
          </p:nvPr>
        </p:nvSpPr>
        <p:spPr/>
        <p:txBody>
          <a:bodyPr/>
          <a:lstStyle/>
          <a:p>
            <a:fld id="{D4130A13-D238-A349-8C99-9CB41D6D0946}" type="slidenum">
              <a:rPr lang="en-US" smtClean="0"/>
              <a:t>‹#›</a:t>
            </a:fld>
            <a:endParaRPr lang="en-US"/>
          </a:p>
        </p:txBody>
      </p:sp>
    </p:spTree>
    <p:extLst>
      <p:ext uri="{BB962C8B-B14F-4D97-AF65-F5344CB8AC3E}">
        <p14:creationId xmlns:p14="http://schemas.microsoft.com/office/powerpoint/2010/main" val="3957038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87894-5EEA-4C49-B1E3-5FF3300892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6AAF29-7EFE-8E4C-ABA0-191520AFC0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758304-3E04-AA43-BA58-87A1347A96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954416-37B8-5641-8825-4BF0FE2E5183}"/>
              </a:ext>
            </a:extLst>
          </p:cNvPr>
          <p:cNvSpPr>
            <a:spLocks noGrp="1"/>
          </p:cNvSpPr>
          <p:nvPr>
            <p:ph type="dt" sz="half" idx="10"/>
          </p:nvPr>
        </p:nvSpPr>
        <p:spPr/>
        <p:txBody>
          <a:bodyPr/>
          <a:lstStyle/>
          <a:p>
            <a:r>
              <a:rPr lang="en-US"/>
              <a:t>3/24/22</a:t>
            </a:r>
          </a:p>
        </p:txBody>
      </p:sp>
      <p:sp>
        <p:nvSpPr>
          <p:cNvPr id="6" name="Footer Placeholder 5">
            <a:extLst>
              <a:ext uri="{FF2B5EF4-FFF2-40B4-BE49-F238E27FC236}">
                <a16:creationId xmlns:a16="http://schemas.microsoft.com/office/drawing/2014/main" id="{10D75877-F623-D14A-AB25-C74581441ABD}"/>
              </a:ext>
            </a:extLst>
          </p:cNvPr>
          <p:cNvSpPr>
            <a:spLocks noGrp="1"/>
          </p:cNvSpPr>
          <p:nvPr>
            <p:ph type="ftr" sz="quarter" idx="11"/>
          </p:nvPr>
        </p:nvSpPr>
        <p:spPr/>
        <p:txBody>
          <a:bodyPr/>
          <a:lstStyle/>
          <a:p>
            <a:r>
              <a:rPr lang="en-US"/>
              <a:t>CORE General Meeting</a:t>
            </a:r>
          </a:p>
        </p:txBody>
      </p:sp>
      <p:sp>
        <p:nvSpPr>
          <p:cNvPr id="7" name="Slide Number Placeholder 6">
            <a:extLst>
              <a:ext uri="{FF2B5EF4-FFF2-40B4-BE49-F238E27FC236}">
                <a16:creationId xmlns:a16="http://schemas.microsoft.com/office/drawing/2014/main" id="{9E53F640-CE21-7B43-9FB0-FFDC541F8471}"/>
              </a:ext>
            </a:extLst>
          </p:cNvPr>
          <p:cNvSpPr>
            <a:spLocks noGrp="1"/>
          </p:cNvSpPr>
          <p:nvPr>
            <p:ph type="sldNum" sz="quarter" idx="12"/>
          </p:nvPr>
        </p:nvSpPr>
        <p:spPr/>
        <p:txBody>
          <a:bodyPr/>
          <a:lstStyle/>
          <a:p>
            <a:fld id="{D4130A13-D238-A349-8C99-9CB41D6D0946}" type="slidenum">
              <a:rPr lang="en-US" smtClean="0"/>
              <a:t>‹#›</a:t>
            </a:fld>
            <a:endParaRPr lang="en-US"/>
          </a:p>
        </p:txBody>
      </p:sp>
    </p:spTree>
    <p:extLst>
      <p:ext uri="{BB962C8B-B14F-4D97-AF65-F5344CB8AC3E}">
        <p14:creationId xmlns:p14="http://schemas.microsoft.com/office/powerpoint/2010/main" val="140543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EDC19-5834-6149-83D7-C05FFE556A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5DB5BD-AB4A-B144-9C9A-A0BB61EE9C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96D6E8-E340-3640-AFFA-C23CE7A6B6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834F15-8948-FA41-9402-D1DA797AE7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266BA6-28B9-984C-B6CA-B6AC81A543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36BC4B-28D5-FC45-9ADD-83690C00BE13}"/>
              </a:ext>
            </a:extLst>
          </p:cNvPr>
          <p:cNvSpPr>
            <a:spLocks noGrp="1"/>
          </p:cNvSpPr>
          <p:nvPr>
            <p:ph type="dt" sz="half" idx="10"/>
          </p:nvPr>
        </p:nvSpPr>
        <p:spPr/>
        <p:txBody>
          <a:bodyPr/>
          <a:lstStyle/>
          <a:p>
            <a:r>
              <a:rPr lang="en-US"/>
              <a:t>3/24/22</a:t>
            </a:r>
          </a:p>
        </p:txBody>
      </p:sp>
      <p:sp>
        <p:nvSpPr>
          <p:cNvPr id="8" name="Footer Placeholder 7">
            <a:extLst>
              <a:ext uri="{FF2B5EF4-FFF2-40B4-BE49-F238E27FC236}">
                <a16:creationId xmlns:a16="http://schemas.microsoft.com/office/drawing/2014/main" id="{7B2C3802-21E7-E044-A2E3-01494FC25E43}"/>
              </a:ext>
            </a:extLst>
          </p:cNvPr>
          <p:cNvSpPr>
            <a:spLocks noGrp="1"/>
          </p:cNvSpPr>
          <p:nvPr>
            <p:ph type="ftr" sz="quarter" idx="11"/>
          </p:nvPr>
        </p:nvSpPr>
        <p:spPr/>
        <p:txBody>
          <a:bodyPr/>
          <a:lstStyle/>
          <a:p>
            <a:r>
              <a:rPr lang="en-US"/>
              <a:t>CORE General Meeting</a:t>
            </a:r>
          </a:p>
        </p:txBody>
      </p:sp>
      <p:sp>
        <p:nvSpPr>
          <p:cNvPr id="9" name="Slide Number Placeholder 8">
            <a:extLst>
              <a:ext uri="{FF2B5EF4-FFF2-40B4-BE49-F238E27FC236}">
                <a16:creationId xmlns:a16="http://schemas.microsoft.com/office/drawing/2014/main" id="{1F44C70D-A04E-E949-9339-C053C11233F7}"/>
              </a:ext>
            </a:extLst>
          </p:cNvPr>
          <p:cNvSpPr>
            <a:spLocks noGrp="1"/>
          </p:cNvSpPr>
          <p:nvPr>
            <p:ph type="sldNum" sz="quarter" idx="12"/>
          </p:nvPr>
        </p:nvSpPr>
        <p:spPr/>
        <p:txBody>
          <a:bodyPr/>
          <a:lstStyle/>
          <a:p>
            <a:fld id="{D4130A13-D238-A349-8C99-9CB41D6D0946}" type="slidenum">
              <a:rPr lang="en-US" smtClean="0"/>
              <a:t>‹#›</a:t>
            </a:fld>
            <a:endParaRPr lang="en-US"/>
          </a:p>
        </p:txBody>
      </p:sp>
    </p:spTree>
    <p:extLst>
      <p:ext uri="{BB962C8B-B14F-4D97-AF65-F5344CB8AC3E}">
        <p14:creationId xmlns:p14="http://schemas.microsoft.com/office/powerpoint/2010/main" val="1657433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12853-5790-BB46-87FD-60C08FA8CA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E47DEB-5AAE-2743-BB0B-75D57F75B829}"/>
              </a:ext>
            </a:extLst>
          </p:cNvPr>
          <p:cNvSpPr>
            <a:spLocks noGrp="1"/>
          </p:cNvSpPr>
          <p:nvPr>
            <p:ph type="dt" sz="half" idx="10"/>
          </p:nvPr>
        </p:nvSpPr>
        <p:spPr/>
        <p:txBody>
          <a:bodyPr/>
          <a:lstStyle/>
          <a:p>
            <a:r>
              <a:rPr lang="en-US"/>
              <a:t>3/24/22</a:t>
            </a:r>
          </a:p>
        </p:txBody>
      </p:sp>
      <p:sp>
        <p:nvSpPr>
          <p:cNvPr id="4" name="Footer Placeholder 3">
            <a:extLst>
              <a:ext uri="{FF2B5EF4-FFF2-40B4-BE49-F238E27FC236}">
                <a16:creationId xmlns:a16="http://schemas.microsoft.com/office/drawing/2014/main" id="{52096CCA-5CAC-4843-89C0-3F133398DCC8}"/>
              </a:ext>
            </a:extLst>
          </p:cNvPr>
          <p:cNvSpPr>
            <a:spLocks noGrp="1"/>
          </p:cNvSpPr>
          <p:nvPr>
            <p:ph type="ftr" sz="quarter" idx="11"/>
          </p:nvPr>
        </p:nvSpPr>
        <p:spPr/>
        <p:txBody>
          <a:bodyPr/>
          <a:lstStyle/>
          <a:p>
            <a:r>
              <a:rPr lang="en-US"/>
              <a:t>CORE General Meeting</a:t>
            </a:r>
          </a:p>
        </p:txBody>
      </p:sp>
      <p:sp>
        <p:nvSpPr>
          <p:cNvPr id="5" name="Slide Number Placeholder 4">
            <a:extLst>
              <a:ext uri="{FF2B5EF4-FFF2-40B4-BE49-F238E27FC236}">
                <a16:creationId xmlns:a16="http://schemas.microsoft.com/office/drawing/2014/main" id="{468B8FAD-5DAB-4246-821F-2637BA296C57}"/>
              </a:ext>
            </a:extLst>
          </p:cNvPr>
          <p:cNvSpPr>
            <a:spLocks noGrp="1"/>
          </p:cNvSpPr>
          <p:nvPr>
            <p:ph type="sldNum" sz="quarter" idx="12"/>
          </p:nvPr>
        </p:nvSpPr>
        <p:spPr/>
        <p:txBody>
          <a:bodyPr/>
          <a:lstStyle/>
          <a:p>
            <a:fld id="{D4130A13-D238-A349-8C99-9CB41D6D0946}" type="slidenum">
              <a:rPr lang="en-US" smtClean="0"/>
              <a:t>‹#›</a:t>
            </a:fld>
            <a:endParaRPr lang="en-US"/>
          </a:p>
        </p:txBody>
      </p:sp>
    </p:spTree>
    <p:extLst>
      <p:ext uri="{BB962C8B-B14F-4D97-AF65-F5344CB8AC3E}">
        <p14:creationId xmlns:p14="http://schemas.microsoft.com/office/powerpoint/2010/main" val="173620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C1B81E-43AE-7E45-8893-86BECE33483A}"/>
              </a:ext>
            </a:extLst>
          </p:cNvPr>
          <p:cNvSpPr>
            <a:spLocks noGrp="1"/>
          </p:cNvSpPr>
          <p:nvPr>
            <p:ph type="dt" sz="half" idx="10"/>
          </p:nvPr>
        </p:nvSpPr>
        <p:spPr/>
        <p:txBody>
          <a:bodyPr/>
          <a:lstStyle/>
          <a:p>
            <a:r>
              <a:rPr lang="en-US"/>
              <a:t>3/24/22</a:t>
            </a:r>
          </a:p>
        </p:txBody>
      </p:sp>
      <p:sp>
        <p:nvSpPr>
          <p:cNvPr id="3" name="Footer Placeholder 2">
            <a:extLst>
              <a:ext uri="{FF2B5EF4-FFF2-40B4-BE49-F238E27FC236}">
                <a16:creationId xmlns:a16="http://schemas.microsoft.com/office/drawing/2014/main" id="{A9EAA444-034C-1448-84EF-B3E4B002CD7F}"/>
              </a:ext>
            </a:extLst>
          </p:cNvPr>
          <p:cNvSpPr>
            <a:spLocks noGrp="1"/>
          </p:cNvSpPr>
          <p:nvPr>
            <p:ph type="ftr" sz="quarter" idx="11"/>
          </p:nvPr>
        </p:nvSpPr>
        <p:spPr/>
        <p:txBody>
          <a:bodyPr/>
          <a:lstStyle/>
          <a:p>
            <a:r>
              <a:rPr lang="en-US"/>
              <a:t>CORE General Meeting</a:t>
            </a:r>
          </a:p>
        </p:txBody>
      </p:sp>
      <p:sp>
        <p:nvSpPr>
          <p:cNvPr id="4" name="Slide Number Placeholder 3">
            <a:extLst>
              <a:ext uri="{FF2B5EF4-FFF2-40B4-BE49-F238E27FC236}">
                <a16:creationId xmlns:a16="http://schemas.microsoft.com/office/drawing/2014/main" id="{EFDE78DA-E858-3240-9194-8F05C5DF112A}"/>
              </a:ext>
            </a:extLst>
          </p:cNvPr>
          <p:cNvSpPr>
            <a:spLocks noGrp="1"/>
          </p:cNvSpPr>
          <p:nvPr>
            <p:ph type="sldNum" sz="quarter" idx="12"/>
          </p:nvPr>
        </p:nvSpPr>
        <p:spPr/>
        <p:txBody>
          <a:bodyPr/>
          <a:lstStyle/>
          <a:p>
            <a:fld id="{D4130A13-D238-A349-8C99-9CB41D6D0946}" type="slidenum">
              <a:rPr lang="en-US" smtClean="0"/>
              <a:t>‹#›</a:t>
            </a:fld>
            <a:endParaRPr lang="en-US"/>
          </a:p>
        </p:txBody>
      </p:sp>
    </p:spTree>
    <p:extLst>
      <p:ext uri="{BB962C8B-B14F-4D97-AF65-F5344CB8AC3E}">
        <p14:creationId xmlns:p14="http://schemas.microsoft.com/office/powerpoint/2010/main" val="16674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3B35-537A-A246-A9AC-4D3FC48DA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62F036-19F0-2843-B0A4-9B75C7911C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126FB9-0D54-3249-8B4A-337344C856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9D48E-B26C-4B4B-8C56-D8F1289AAF21}"/>
              </a:ext>
            </a:extLst>
          </p:cNvPr>
          <p:cNvSpPr>
            <a:spLocks noGrp="1"/>
          </p:cNvSpPr>
          <p:nvPr>
            <p:ph type="dt" sz="half" idx="10"/>
          </p:nvPr>
        </p:nvSpPr>
        <p:spPr/>
        <p:txBody>
          <a:bodyPr/>
          <a:lstStyle/>
          <a:p>
            <a:r>
              <a:rPr lang="en-US"/>
              <a:t>3/24/22</a:t>
            </a:r>
          </a:p>
        </p:txBody>
      </p:sp>
      <p:sp>
        <p:nvSpPr>
          <p:cNvPr id="6" name="Footer Placeholder 5">
            <a:extLst>
              <a:ext uri="{FF2B5EF4-FFF2-40B4-BE49-F238E27FC236}">
                <a16:creationId xmlns:a16="http://schemas.microsoft.com/office/drawing/2014/main" id="{622AA212-4516-A344-AA44-E0B4B47427AF}"/>
              </a:ext>
            </a:extLst>
          </p:cNvPr>
          <p:cNvSpPr>
            <a:spLocks noGrp="1"/>
          </p:cNvSpPr>
          <p:nvPr>
            <p:ph type="ftr" sz="quarter" idx="11"/>
          </p:nvPr>
        </p:nvSpPr>
        <p:spPr/>
        <p:txBody>
          <a:bodyPr/>
          <a:lstStyle/>
          <a:p>
            <a:r>
              <a:rPr lang="en-US"/>
              <a:t>CORE General Meeting</a:t>
            </a:r>
          </a:p>
        </p:txBody>
      </p:sp>
      <p:sp>
        <p:nvSpPr>
          <p:cNvPr id="7" name="Slide Number Placeholder 6">
            <a:extLst>
              <a:ext uri="{FF2B5EF4-FFF2-40B4-BE49-F238E27FC236}">
                <a16:creationId xmlns:a16="http://schemas.microsoft.com/office/drawing/2014/main" id="{BE8600A9-5E89-B34E-BADD-044D8FF0EA9B}"/>
              </a:ext>
            </a:extLst>
          </p:cNvPr>
          <p:cNvSpPr>
            <a:spLocks noGrp="1"/>
          </p:cNvSpPr>
          <p:nvPr>
            <p:ph type="sldNum" sz="quarter" idx="12"/>
          </p:nvPr>
        </p:nvSpPr>
        <p:spPr/>
        <p:txBody>
          <a:bodyPr/>
          <a:lstStyle/>
          <a:p>
            <a:fld id="{D4130A13-D238-A349-8C99-9CB41D6D0946}" type="slidenum">
              <a:rPr lang="en-US" smtClean="0"/>
              <a:t>‹#›</a:t>
            </a:fld>
            <a:endParaRPr lang="en-US"/>
          </a:p>
        </p:txBody>
      </p:sp>
    </p:spTree>
    <p:extLst>
      <p:ext uri="{BB962C8B-B14F-4D97-AF65-F5344CB8AC3E}">
        <p14:creationId xmlns:p14="http://schemas.microsoft.com/office/powerpoint/2010/main" val="3062930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E1F46-985B-2B4D-9027-F9BBB7960F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FFF337-26C9-CA4E-BC28-60A3EC7B2F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4646B8-8961-6D42-AF42-A26DA2F2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90CFBF-4D04-A84E-946E-8C47C83600DF}"/>
              </a:ext>
            </a:extLst>
          </p:cNvPr>
          <p:cNvSpPr>
            <a:spLocks noGrp="1"/>
          </p:cNvSpPr>
          <p:nvPr>
            <p:ph type="dt" sz="half" idx="10"/>
          </p:nvPr>
        </p:nvSpPr>
        <p:spPr/>
        <p:txBody>
          <a:bodyPr/>
          <a:lstStyle/>
          <a:p>
            <a:r>
              <a:rPr lang="en-US"/>
              <a:t>3/24/22</a:t>
            </a:r>
          </a:p>
        </p:txBody>
      </p:sp>
      <p:sp>
        <p:nvSpPr>
          <p:cNvPr id="6" name="Footer Placeholder 5">
            <a:extLst>
              <a:ext uri="{FF2B5EF4-FFF2-40B4-BE49-F238E27FC236}">
                <a16:creationId xmlns:a16="http://schemas.microsoft.com/office/drawing/2014/main" id="{03F07769-2217-974E-A3AC-20B3CD79340F}"/>
              </a:ext>
            </a:extLst>
          </p:cNvPr>
          <p:cNvSpPr>
            <a:spLocks noGrp="1"/>
          </p:cNvSpPr>
          <p:nvPr>
            <p:ph type="ftr" sz="quarter" idx="11"/>
          </p:nvPr>
        </p:nvSpPr>
        <p:spPr/>
        <p:txBody>
          <a:bodyPr/>
          <a:lstStyle/>
          <a:p>
            <a:r>
              <a:rPr lang="en-US"/>
              <a:t>CORE General Meeting</a:t>
            </a:r>
          </a:p>
        </p:txBody>
      </p:sp>
      <p:sp>
        <p:nvSpPr>
          <p:cNvPr id="7" name="Slide Number Placeholder 6">
            <a:extLst>
              <a:ext uri="{FF2B5EF4-FFF2-40B4-BE49-F238E27FC236}">
                <a16:creationId xmlns:a16="http://schemas.microsoft.com/office/drawing/2014/main" id="{1B9C2387-06C5-C94F-B7EE-9B1648247539}"/>
              </a:ext>
            </a:extLst>
          </p:cNvPr>
          <p:cNvSpPr>
            <a:spLocks noGrp="1"/>
          </p:cNvSpPr>
          <p:nvPr>
            <p:ph type="sldNum" sz="quarter" idx="12"/>
          </p:nvPr>
        </p:nvSpPr>
        <p:spPr/>
        <p:txBody>
          <a:bodyPr/>
          <a:lstStyle/>
          <a:p>
            <a:fld id="{D4130A13-D238-A349-8C99-9CB41D6D0946}" type="slidenum">
              <a:rPr lang="en-US" smtClean="0"/>
              <a:t>‹#›</a:t>
            </a:fld>
            <a:endParaRPr lang="en-US"/>
          </a:p>
        </p:txBody>
      </p:sp>
    </p:spTree>
    <p:extLst>
      <p:ext uri="{BB962C8B-B14F-4D97-AF65-F5344CB8AC3E}">
        <p14:creationId xmlns:p14="http://schemas.microsoft.com/office/powerpoint/2010/main" val="125580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42CBE3-38E9-7248-A983-8FB6845F6E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9A9C47-E9A8-FC49-A7DA-8801B5AE8D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19C4DA-39A5-7747-86DA-CE433A5E90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3/24/22</a:t>
            </a:r>
          </a:p>
        </p:txBody>
      </p:sp>
      <p:sp>
        <p:nvSpPr>
          <p:cNvPr id="5" name="Footer Placeholder 4">
            <a:extLst>
              <a:ext uri="{FF2B5EF4-FFF2-40B4-BE49-F238E27FC236}">
                <a16:creationId xmlns:a16="http://schemas.microsoft.com/office/drawing/2014/main" id="{0AAB9454-A33A-F446-9546-915897BF90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CORE General Meeting</a:t>
            </a:r>
          </a:p>
        </p:txBody>
      </p:sp>
      <p:sp>
        <p:nvSpPr>
          <p:cNvPr id="6" name="Slide Number Placeholder 5">
            <a:extLst>
              <a:ext uri="{FF2B5EF4-FFF2-40B4-BE49-F238E27FC236}">
                <a16:creationId xmlns:a16="http://schemas.microsoft.com/office/drawing/2014/main" id="{2B886B58-80C3-CA46-895C-B3A82200D5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30A13-D238-A349-8C99-9CB41D6D0946}" type="slidenum">
              <a:rPr lang="en-US" smtClean="0"/>
              <a:t>‹#›</a:t>
            </a:fld>
            <a:endParaRPr lang="en-US"/>
          </a:p>
        </p:txBody>
      </p:sp>
    </p:spTree>
    <p:extLst>
      <p:ext uri="{BB962C8B-B14F-4D97-AF65-F5344CB8AC3E}">
        <p14:creationId xmlns:p14="http://schemas.microsoft.com/office/powerpoint/2010/main" val="2495318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overleaf.com/read/mbkfftsjrtk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020227-561C-0A4B-8200-C063B055C62A}"/>
              </a:ext>
            </a:extLst>
          </p:cNvPr>
          <p:cNvPicPr>
            <a:picLocks noChangeAspect="1"/>
          </p:cNvPicPr>
          <p:nvPr/>
        </p:nvPicPr>
        <p:blipFill>
          <a:blip r:embed="rId2"/>
          <a:stretch>
            <a:fillRect/>
          </a:stretch>
        </p:blipFill>
        <p:spPr>
          <a:xfrm>
            <a:off x="824753" y="0"/>
            <a:ext cx="10542494" cy="6858000"/>
          </a:xfrm>
          <a:prstGeom prst="rect">
            <a:avLst/>
          </a:prstGeom>
        </p:spPr>
      </p:pic>
      <p:sp>
        <p:nvSpPr>
          <p:cNvPr id="2" name="Title 1">
            <a:extLst>
              <a:ext uri="{FF2B5EF4-FFF2-40B4-BE49-F238E27FC236}">
                <a16:creationId xmlns:a16="http://schemas.microsoft.com/office/drawing/2014/main" id="{C5A3B8D6-E921-2D46-AC09-85D537BFF4ED}"/>
              </a:ext>
            </a:extLst>
          </p:cNvPr>
          <p:cNvSpPr>
            <a:spLocks noGrp="1"/>
          </p:cNvSpPr>
          <p:nvPr>
            <p:ph type="ctrTitle"/>
          </p:nvPr>
        </p:nvSpPr>
        <p:spPr>
          <a:xfrm>
            <a:off x="2948940" y="491490"/>
            <a:ext cx="6572250" cy="811530"/>
          </a:xfrm>
          <a:solidFill>
            <a:srgbClr val="FFFFFF">
              <a:alpha val="65098"/>
            </a:srgbClr>
          </a:solidFill>
        </p:spPr>
        <p:txBody>
          <a:bodyPr>
            <a:normAutofit fontScale="90000"/>
          </a:bodyPr>
          <a:lstStyle/>
          <a:p>
            <a:r>
              <a:rPr lang="en-US" dirty="0"/>
              <a:t>CORE General Meeting</a:t>
            </a:r>
          </a:p>
        </p:txBody>
      </p:sp>
      <p:sp>
        <p:nvSpPr>
          <p:cNvPr id="3" name="Subtitle 2">
            <a:extLst>
              <a:ext uri="{FF2B5EF4-FFF2-40B4-BE49-F238E27FC236}">
                <a16:creationId xmlns:a16="http://schemas.microsoft.com/office/drawing/2014/main" id="{C04451D6-DE93-7F49-949E-3AF5B3D98ADF}"/>
              </a:ext>
            </a:extLst>
          </p:cNvPr>
          <p:cNvSpPr>
            <a:spLocks noGrp="1"/>
          </p:cNvSpPr>
          <p:nvPr>
            <p:ph type="subTitle" idx="1"/>
          </p:nvPr>
        </p:nvSpPr>
        <p:spPr/>
        <p:txBody>
          <a:bodyPr/>
          <a:lstStyle/>
          <a:p>
            <a:r>
              <a:rPr lang="en-US" dirty="0"/>
              <a:t>24 March 2022</a:t>
            </a:r>
          </a:p>
          <a:p>
            <a:r>
              <a:rPr lang="en-US" sz="2800" dirty="0">
                <a:solidFill>
                  <a:schemeClr val="bg1"/>
                </a:solidFill>
              </a:rPr>
              <a:t>24 March 2022</a:t>
            </a:r>
          </a:p>
        </p:txBody>
      </p:sp>
    </p:spTree>
    <p:extLst>
      <p:ext uri="{BB962C8B-B14F-4D97-AF65-F5344CB8AC3E}">
        <p14:creationId xmlns:p14="http://schemas.microsoft.com/office/powerpoint/2010/main" val="2122081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11BAD-D14C-7B45-9E45-3CBEF05383A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CC52DD3-36D3-9641-987F-8F89824082F1}"/>
              </a:ext>
            </a:extLst>
          </p:cNvPr>
          <p:cNvSpPr>
            <a:spLocks noGrp="1"/>
          </p:cNvSpPr>
          <p:nvPr>
            <p:ph idx="1"/>
          </p:nvPr>
        </p:nvSpPr>
        <p:spPr/>
        <p:txBody>
          <a:bodyPr/>
          <a:lstStyle/>
          <a:p>
            <a:r>
              <a:rPr lang="en-US" dirty="0"/>
              <a:t>DPAP Report</a:t>
            </a:r>
          </a:p>
          <a:p>
            <a:r>
              <a:rPr lang="en-US" dirty="0"/>
              <a:t>CORE Participation in Project Detector</a:t>
            </a:r>
          </a:p>
          <a:p>
            <a:r>
              <a:rPr lang="en-US" dirty="0"/>
              <a:t>Publication of CORE Proposal</a:t>
            </a:r>
          </a:p>
          <a:p>
            <a:r>
              <a:rPr lang="en-US" dirty="0"/>
              <a:t>Organizing a CORE Study Group for a second EIC detector</a:t>
            </a:r>
          </a:p>
          <a:p>
            <a:r>
              <a:rPr lang="en-US" dirty="0"/>
              <a:t>CORE and the second EIC detector</a:t>
            </a:r>
          </a:p>
        </p:txBody>
      </p:sp>
      <p:sp>
        <p:nvSpPr>
          <p:cNvPr id="4" name="Date Placeholder 3">
            <a:extLst>
              <a:ext uri="{FF2B5EF4-FFF2-40B4-BE49-F238E27FC236}">
                <a16:creationId xmlns:a16="http://schemas.microsoft.com/office/drawing/2014/main" id="{702E7622-6AA0-4B45-BF6D-087FDC62D3B7}"/>
              </a:ext>
            </a:extLst>
          </p:cNvPr>
          <p:cNvSpPr>
            <a:spLocks noGrp="1"/>
          </p:cNvSpPr>
          <p:nvPr>
            <p:ph type="dt" sz="half" idx="10"/>
          </p:nvPr>
        </p:nvSpPr>
        <p:spPr/>
        <p:txBody>
          <a:bodyPr/>
          <a:lstStyle/>
          <a:p>
            <a:r>
              <a:rPr lang="en-US"/>
              <a:t>3/24/22</a:t>
            </a:r>
          </a:p>
        </p:txBody>
      </p:sp>
      <p:sp>
        <p:nvSpPr>
          <p:cNvPr id="5" name="Footer Placeholder 4">
            <a:extLst>
              <a:ext uri="{FF2B5EF4-FFF2-40B4-BE49-F238E27FC236}">
                <a16:creationId xmlns:a16="http://schemas.microsoft.com/office/drawing/2014/main" id="{63458443-6AB7-024F-BE7B-510BD0E87BAA}"/>
              </a:ext>
            </a:extLst>
          </p:cNvPr>
          <p:cNvSpPr>
            <a:spLocks noGrp="1"/>
          </p:cNvSpPr>
          <p:nvPr>
            <p:ph type="ftr" sz="quarter" idx="11"/>
          </p:nvPr>
        </p:nvSpPr>
        <p:spPr/>
        <p:txBody>
          <a:bodyPr/>
          <a:lstStyle/>
          <a:p>
            <a:r>
              <a:rPr lang="en-US"/>
              <a:t>CORE General Meeting</a:t>
            </a:r>
            <a:endParaRPr lang="en-US" dirty="0"/>
          </a:p>
        </p:txBody>
      </p:sp>
      <p:sp>
        <p:nvSpPr>
          <p:cNvPr id="6" name="Slide Number Placeholder 5">
            <a:extLst>
              <a:ext uri="{FF2B5EF4-FFF2-40B4-BE49-F238E27FC236}">
                <a16:creationId xmlns:a16="http://schemas.microsoft.com/office/drawing/2014/main" id="{DB9D2BBB-018F-2640-BED1-654441A90CC0}"/>
              </a:ext>
            </a:extLst>
          </p:cNvPr>
          <p:cNvSpPr>
            <a:spLocks noGrp="1"/>
          </p:cNvSpPr>
          <p:nvPr>
            <p:ph type="sldNum" sz="quarter" idx="12"/>
          </p:nvPr>
        </p:nvSpPr>
        <p:spPr/>
        <p:txBody>
          <a:bodyPr/>
          <a:lstStyle/>
          <a:p>
            <a:fld id="{D4130A13-D238-A349-8C99-9CB41D6D0946}" type="slidenum">
              <a:rPr lang="en-US" smtClean="0"/>
              <a:pPr/>
              <a:t>2</a:t>
            </a:fld>
            <a:endParaRPr lang="en-US" dirty="0"/>
          </a:p>
        </p:txBody>
      </p:sp>
    </p:spTree>
    <p:extLst>
      <p:ext uri="{BB962C8B-B14F-4D97-AF65-F5344CB8AC3E}">
        <p14:creationId xmlns:p14="http://schemas.microsoft.com/office/powerpoint/2010/main" val="328419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BE967-7A1B-E040-8B16-AD38C7CED71B}"/>
              </a:ext>
            </a:extLst>
          </p:cNvPr>
          <p:cNvSpPr>
            <a:spLocks noGrp="1"/>
          </p:cNvSpPr>
          <p:nvPr>
            <p:ph type="title"/>
          </p:nvPr>
        </p:nvSpPr>
        <p:spPr/>
        <p:txBody>
          <a:bodyPr/>
          <a:lstStyle/>
          <a:p>
            <a:r>
              <a:rPr lang="en-US" dirty="0"/>
              <a:t>DPAP Report</a:t>
            </a:r>
          </a:p>
        </p:txBody>
      </p:sp>
      <p:sp>
        <p:nvSpPr>
          <p:cNvPr id="3" name="Content Placeholder 2">
            <a:extLst>
              <a:ext uri="{FF2B5EF4-FFF2-40B4-BE49-F238E27FC236}">
                <a16:creationId xmlns:a16="http://schemas.microsoft.com/office/drawing/2014/main" id="{5684DB87-C3D2-934F-BFCB-704B5FFE4DFC}"/>
              </a:ext>
            </a:extLst>
          </p:cNvPr>
          <p:cNvSpPr>
            <a:spLocks noGrp="1"/>
          </p:cNvSpPr>
          <p:nvPr>
            <p:ph idx="1"/>
          </p:nvPr>
        </p:nvSpPr>
        <p:spPr/>
        <p:txBody>
          <a:bodyPr>
            <a:normAutofit/>
          </a:bodyPr>
          <a:lstStyle/>
          <a:p>
            <a:r>
              <a:rPr lang="en-US" sz="1800" dirty="0"/>
              <a:t>Based on the projections presented by ATHENA and by ECCE proposals, the panel expects that either detector will be able to fully realize the baseline physics case and to make significant contributions in areas beyond. </a:t>
            </a:r>
            <a:r>
              <a:rPr lang="en-US" dirty="0"/>
              <a:t>The panel estimates the same to be true for the CORE detector, </a:t>
            </a:r>
            <a:r>
              <a:rPr lang="en-US" sz="1800" dirty="0"/>
              <a:t>with the proviso that the corresponding performance studies are in part less detailed compared with the other two proposals.</a:t>
            </a:r>
          </a:p>
          <a:p>
            <a:r>
              <a:rPr lang="en-US" dirty="0"/>
              <a:t>The CORE studies for DVCS </a:t>
            </a:r>
            <a:r>
              <a:rPr lang="en-US" sz="1800" dirty="0"/>
              <a:t>and exclusive meson production find that the reaction kinematics can be reconstructed from the central detector alone</a:t>
            </a:r>
            <a:r>
              <a:rPr lang="en-US" dirty="0"/>
              <a:t>…. The panel regards this as a good example of specialization/optimization to enhance the complementarity between two detectors... </a:t>
            </a:r>
          </a:p>
          <a:p>
            <a:r>
              <a:rPr lang="en-US" dirty="0"/>
              <a:t>The CORE proposal makes a convincing case for the significant gain in physics reach achievable with a secondary focus:</a:t>
            </a:r>
          </a:p>
        </p:txBody>
      </p:sp>
      <p:sp>
        <p:nvSpPr>
          <p:cNvPr id="4" name="Date Placeholder 3">
            <a:extLst>
              <a:ext uri="{FF2B5EF4-FFF2-40B4-BE49-F238E27FC236}">
                <a16:creationId xmlns:a16="http://schemas.microsoft.com/office/drawing/2014/main" id="{C35B5C18-F632-8E4E-9B64-F41C20F42F0E}"/>
              </a:ext>
            </a:extLst>
          </p:cNvPr>
          <p:cNvSpPr>
            <a:spLocks noGrp="1"/>
          </p:cNvSpPr>
          <p:nvPr>
            <p:ph type="dt" sz="half" idx="10"/>
          </p:nvPr>
        </p:nvSpPr>
        <p:spPr/>
        <p:txBody>
          <a:bodyPr/>
          <a:lstStyle/>
          <a:p>
            <a:r>
              <a:rPr lang="en-US"/>
              <a:t>3/24/22</a:t>
            </a:r>
          </a:p>
        </p:txBody>
      </p:sp>
      <p:sp>
        <p:nvSpPr>
          <p:cNvPr id="5" name="Footer Placeholder 4">
            <a:extLst>
              <a:ext uri="{FF2B5EF4-FFF2-40B4-BE49-F238E27FC236}">
                <a16:creationId xmlns:a16="http://schemas.microsoft.com/office/drawing/2014/main" id="{7A103F48-D3F1-9A48-919B-CACDFFE295C1}"/>
              </a:ext>
            </a:extLst>
          </p:cNvPr>
          <p:cNvSpPr>
            <a:spLocks noGrp="1"/>
          </p:cNvSpPr>
          <p:nvPr>
            <p:ph type="ftr" sz="quarter" idx="11"/>
          </p:nvPr>
        </p:nvSpPr>
        <p:spPr/>
        <p:txBody>
          <a:bodyPr/>
          <a:lstStyle/>
          <a:p>
            <a:r>
              <a:rPr lang="en-US"/>
              <a:t>CORE General Meeting</a:t>
            </a:r>
            <a:endParaRPr lang="en-US" dirty="0"/>
          </a:p>
        </p:txBody>
      </p:sp>
      <p:sp>
        <p:nvSpPr>
          <p:cNvPr id="6" name="Slide Number Placeholder 5">
            <a:extLst>
              <a:ext uri="{FF2B5EF4-FFF2-40B4-BE49-F238E27FC236}">
                <a16:creationId xmlns:a16="http://schemas.microsoft.com/office/drawing/2014/main" id="{11931201-F2F6-BF48-B012-78DCED0473B8}"/>
              </a:ext>
            </a:extLst>
          </p:cNvPr>
          <p:cNvSpPr>
            <a:spLocks noGrp="1"/>
          </p:cNvSpPr>
          <p:nvPr>
            <p:ph type="sldNum" sz="quarter" idx="12"/>
          </p:nvPr>
        </p:nvSpPr>
        <p:spPr/>
        <p:txBody>
          <a:bodyPr/>
          <a:lstStyle/>
          <a:p>
            <a:fld id="{D4130A13-D238-A349-8C99-9CB41D6D0946}" type="slidenum">
              <a:rPr lang="en-US" smtClean="0"/>
              <a:pPr/>
              <a:t>3</a:t>
            </a:fld>
            <a:endParaRPr lang="en-US" dirty="0"/>
          </a:p>
        </p:txBody>
      </p:sp>
    </p:spTree>
    <p:extLst>
      <p:ext uri="{BB962C8B-B14F-4D97-AF65-F5344CB8AC3E}">
        <p14:creationId xmlns:p14="http://schemas.microsoft.com/office/powerpoint/2010/main" val="1115896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3A14C-E4A2-7641-BAEA-36378D3B3BCF}"/>
              </a:ext>
            </a:extLst>
          </p:cNvPr>
          <p:cNvSpPr>
            <a:spLocks noGrp="1"/>
          </p:cNvSpPr>
          <p:nvPr>
            <p:ph type="title"/>
          </p:nvPr>
        </p:nvSpPr>
        <p:spPr/>
        <p:txBody>
          <a:bodyPr/>
          <a:lstStyle/>
          <a:p>
            <a:r>
              <a:rPr lang="en-US" dirty="0"/>
              <a:t>DPAP &amp; next steps of Detector 1</a:t>
            </a:r>
          </a:p>
        </p:txBody>
      </p:sp>
      <p:sp>
        <p:nvSpPr>
          <p:cNvPr id="3" name="Content Placeholder 2">
            <a:extLst>
              <a:ext uri="{FF2B5EF4-FFF2-40B4-BE49-F238E27FC236}">
                <a16:creationId xmlns:a16="http://schemas.microsoft.com/office/drawing/2014/main" id="{72D78833-2D71-4D4B-8AE0-4BC5386FDF22}"/>
              </a:ext>
            </a:extLst>
          </p:cNvPr>
          <p:cNvSpPr>
            <a:spLocks noGrp="1"/>
          </p:cNvSpPr>
          <p:nvPr>
            <p:ph idx="1"/>
          </p:nvPr>
        </p:nvSpPr>
        <p:spPr/>
        <p:txBody>
          <a:bodyPr/>
          <a:lstStyle/>
          <a:p>
            <a:r>
              <a:rPr lang="en-US" dirty="0"/>
              <a:t>“The three proto-collaborations are led by experienced, strong leadership teams…. Nevertheless, none of the three proto-collaborations is yet large enough or strong enough for successful development of a detector for Day 1 of the EIC.”</a:t>
            </a:r>
          </a:p>
        </p:txBody>
      </p:sp>
      <p:sp>
        <p:nvSpPr>
          <p:cNvPr id="4" name="Date Placeholder 3">
            <a:extLst>
              <a:ext uri="{FF2B5EF4-FFF2-40B4-BE49-F238E27FC236}">
                <a16:creationId xmlns:a16="http://schemas.microsoft.com/office/drawing/2014/main" id="{9A3CA027-7D8F-164A-A14D-64A5DE39616F}"/>
              </a:ext>
            </a:extLst>
          </p:cNvPr>
          <p:cNvSpPr>
            <a:spLocks noGrp="1"/>
          </p:cNvSpPr>
          <p:nvPr>
            <p:ph type="dt" sz="half" idx="10"/>
          </p:nvPr>
        </p:nvSpPr>
        <p:spPr/>
        <p:txBody>
          <a:bodyPr/>
          <a:lstStyle/>
          <a:p>
            <a:r>
              <a:rPr lang="en-US"/>
              <a:t>3/24/22</a:t>
            </a:r>
          </a:p>
        </p:txBody>
      </p:sp>
      <p:sp>
        <p:nvSpPr>
          <p:cNvPr id="5" name="Footer Placeholder 4">
            <a:extLst>
              <a:ext uri="{FF2B5EF4-FFF2-40B4-BE49-F238E27FC236}">
                <a16:creationId xmlns:a16="http://schemas.microsoft.com/office/drawing/2014/main" id="{8606F0F4-CB6F-3C49-8DF6-D8B5787EA525}"/>
              </a:ext>
            </a:extLst>
          </p:cNvPr>
          <p:cNvSpPr>
            <a:spLocks noGrp="1"/>
          </p:cNvSpPr>
          <p:nvPr>
            <p:ph type="ftr" sz="quarter" idx="11"/>
          </p:nvPr>
        </p:nvSpPr>
        <p:spPr/>
        <p:txBody>
          <a:bodyPr/>
          <a:lstStyle/>
          <a:p>
            <a:r>
              <a:rPr lang="en-US"/>
              <a:t>CORE General Meeting</a:t>
            </a:r>
            <a:endParaRPr lang="en-US" dirty="0"/>
          </a:p>
        </p:txBody>
      </p:sp>
      <p:sp>
        <p:nvSpPr>
          <p:cNvPr id="6" name="Slide Number Placeholder 5">
            <a:extLst>
              <a:ext uri="{FF2B5EF4-FFF2-40B4-BE49-F238E27FC236}">
                <a16:creationId xmlns:a16="http://schemas.microsoft.com/office/drawing/2014/main" id="{A5E79449-45C0-934D-B879-4F1F7DAA36B2}"/>
              </a:ext>
            </a:extLst>
          </p:cNvPr>
          <p:cNvSpPr>
            <a:spLocks noGrp="1"/>
          </p:cNvSpPr>
          <p:nvPr>
            <p:ph type="sldNum" sz="quarter" idx="12"/>
          </p:nvPr>
        </p:nvSpPr>
        <p:spPr/>
        <p:txBody>
          <a:bodyPr/>
          <a:lstStyle/>
          <a:p>
            <a:fld id="{D4130A13-D238-A349-8C99-9CB41D6D0946}" type="slidenum">
              <a:rPr lang="en-US" smtClean="0"/>
              <a:pPr/>
              <a:t>4</a:t>
            </a:fld>
            <a:endParaRPr lang="en-US" dirty="0"/>
          </a:p>
        </p:txBody>
      </p:sp>
    </p:spTree>
    <p:extLst>
      <p:ext uri="{BB962C8B-B14F-4D97-AF65-F5344CB8AC3E}">
        <p14:creationId xmlns:p14="http://schemas.microsoft.com/office/powerpoint/2010/main" val="972621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E7C16-DE23-4341-84EE-EB0D12B7B7B4}"/>
              </a:ext>
            </a:extLst>
          </p:cNvPr>
          <p:cNvSpPr>
            <a:spLocks noGrp="1"/>
          </p:cNvSpPr>
          <p:nvPr>
            <p:ph type="title"/>
          </p:nvPr>
        </p:nvSpPr>
        <p:spPr/>
        <p:txBody>
          <a:bodyPr/>
          <a:lstStyle/>
          <a:p>
            <a:r>
              <a:rPr lang="en-US" dirty="0"/>
              <a:t>CORE and the Project Detector</a:t>
            </a:r>
          </a:p>
        </p:txBody>
      </p:sp>
      <p:sp>
        <p:nvSpPr>
          <p:cNvPr id="3" name="Content Placeholder 2">
            <a:extLst>
              <a:ext uri="{FF2B5EF4-FFF2-40B4-BE49-F238E27FC236}">
                <a16:creationId xmlns:a16="http://schemas.microsoft.com/office/drawing/2014/main" id="{790234AB-B0DB-9243-BDF5-D70838C7368B}"/>
              </a:ext>
            </a:extLst>
          </p:cNvPr>
          <p:cNvSpPr>
            <a:spLocks noGrp="1"/>
          </p:cNvSpPr>
          <p:nvPr>
            <p:ph idx="1"/>
          </p:nvPr>
        </p:nvSpPr>
        <p:spPr/>
        <p:txBody>
          <a:bodyPr/>
          <a:lstStyle/>
          <a:p>
            <a:r>
              <a:rPr lang="en-US" dirty="0"/>
              <a:t>We have met two or three times with project management since the DPAP Close-Out</a:t>
            </a:r>
          </a:p>
          <a:p>
            <a:pPr lvl="1"/>
            <a:r>
              <a:rPr lang="en-US" dirty="0"/>
              <a:t>The Project Detector is open to everyone’s participation</a:t>
            </a:r>
          </a:p>
          <a:p>
            <a:pPr lvl="1"/>
            <a:r>
              <a:rPr lang="en-US" dirty="0"/>
              <a:t>A new Collaboration will form</a:t>
            </a:r>
          </a:p>
          <a:p>
            <a:pPr lvl="1"/>
            <a:r>
              <a:rPr lang="en-US" dirty="0"/>
              <a:t>ECCE is the new Reference Design</a:t>
            </a:r>
          </a:p>
          <a:p>
            <a:pPr lvl="1"/>
            <a:r>
              <a:rPr lang="en-US" dirty="0"/>
              <a:t>The EIC Project and EIC community now has one year to develop a detailed Baseline Design for CD2/CD3A (to be finalized by ~May 2023)</a:t>
            </a:r>
          </a:p>
          <a:p>
            <a:pPr lvl="1"/>
            <a:endParaRPr lang="en-US" dirty="0"/>
          </a:p>
        </p:txBody>
      </p:sp>
      <p:sp>
        <p:nvSpPr>
          <p:cNvPr id="4" name="Date Placeholder 3">
            <a:extLst>
              <a:ext uri="{FF2B5EF4-FFF2-40B4-BE49-F238E27FC236}">
                <a16:creationId xmlns:a16="http://schemas.microsoft.com/office/drawing/2014/main" id="{EC6DDCE5-41D6-BA48-A1FB-6FF26BADBDD1}"/>
              </a:ext>
            </a:extLst>
          </p:cNvPr>
          <p:cNvSpPr>
            <a:spLocks noGrp="1"/>
          </p:cNvSpPr>
          <p:nvPr>
            <p:ph type="dt" sz="half" idx="10"/>
          </p:nvPr>
        </p:nvSpPr>
        <p:spPr/>
        <p:txBody>
          <a:bodyPr/>
          <a:lstStyle/>
          <a:p>
            <a:r>
              <a:rPr lang="en-US"/>
              <a:t>3/24/22</a:t>
            </a:r>
          </a:p>
        </p:txBody>
      </p:sp>
      <p:sp>
        <p:nvSpPr>
          <p:cNvPr id="5" name="Footer Placeholder 4">
            <a:extLst>
              <a:ext uri="{FF2B5EF4-FFF2-40B4-BE49-F238E27FC236}">
                <a16:creationId xmlns:a16="http://schemas.microsoft.com/office/drawing/2014/main" id="{CCF51103-2EE8-3F44-A478-91C439905853}"/>
              </a:ext>
            </a:extLst>
          </p:cNvPr>
          <p:cNvSpPr>
            <a:spLocks noGrp="1"/>
          </p:cNvSpPr>
          <p:nvPr>
            <p:ph type="ftr" sz="quarter" idx="11"/>
          </p:nvPr>
        </p:nvSpPr>
        <p:spPr/>
        <p:txBody>
          <a:bodyPr/>
          <a:lstStyle/>
          <a:p>
            <a:r>
              <a:rPr lang="en-US"/>
              <a:t>CORE General Meeting</a:t>
            </a:r>
            <a:endParaRPr lang="en-US" dirty="0"/>
          </a:p>
        </p:txBody>
      </p:sp>
      <p:sp>
        <p:nvSpPr>
          <p:cNvPr id="6" name="Slide Number Placeholder 5">
            <a:extLst>
              <a:ext uri="{FF2B5EF4-FFF2-40B4-BE49-F238E27FC236}">
                <a16:creationId xmlns:a16="http://schemas.microsoft.com/office/drawing/2014/main" id="{125DAE46-317C-E943-92FB-C4475F83587F}"/>
              </a:ext>
            </a:extLst>
          </p:cNvPr>
          <p:cNvSpPr>
            <a:spLocks noGrp="1"/>
          </p:cNvSpPr>
          <p:nvPr>
            <p:ph type="sldNum" sz="quarter" idx="12"/>
          </p:nvPr>
        </p:nvSpPr>
        <p:spPr/>
        <p:txBody>
          <a:bodyPr/>
          <a:lstStyle/>
          <a:p>
            <a:fld id="{D4130A13-D238-A349-8C99-9CB41D6D0946}" type="slidenum">
              <a:rPr lang="en-US" smtClean="0"/>
              <a:pPr/>
              <a:t>5</a:t>
            </a:fld>
            <a:endParaRPr lang="en-US" dirty="0"/>
          </a:p>
        </p:txBody>
      </p:sp>
    </p:spTree>
    <p:extLst>
      <p:ext uri="{BB962C8B-B14F-4D97-AF65-F5344CB8AC3E}">
        <p14:creationId xmlns:p14="http://schemas.microsoft.com/office/powerpoint/2010/main" val="3578119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DFD5D-2307-BB4A-8A9C-F1E86AA4BD81}"/>
              </a:ext>
            </a:extLst>
          </p:cNvPr>
          <p:cNvSpPr>
            <a:spLocks noGrp="1"/>
          </p:cNvSpPr>
          <p:nvPr>
            <p:ph type="title"/>
          </p:nvPr>
        </p:nvSpPr>
        <p:spPr/>
        <p:txBody>
          <a:bodyPr/>
          <a:lstStyle/>
          <a:p>
            <a:r>
              <a:rPr lang="en-US" dirty="0"/>
              <a:t>Publication of CORE proposal</a:t>
            </a:r>
          </a:p>
        </p:txBody>
      </p:sp>
      <p:sp>
        <p:nvSpPr>
          <p:cNvPr id="3" name="Content Placeholder 2">
            <a:extLst>
              <a:ext uri="{FF2B5EF4-FFF2-40B4-BE49-F238E27FC236}">
                <a16:creationId xmlns:a16="http://schemas.microsoft.com/office/drawing/2014/main" id="{7419122F-4E3B-DF48-8B55-246EF12503DC}"/>
              </a:ext>
            </a:extLst>
          </p:cNvPr>
          <p:cNvSpPr>
            <a:spLocks noGrp="1"/>
          </p:cNvSpPr>
          <p:nvPr>
            <p:ph idx="1"/>
          </p:nvPr>
        </p:nvSpPr>
        <p:spPr/>
        <p:txBody>
          <a:bodyPr/>
          <a:lstStyle/>
          <a:p>
            <a:r>
              <a:rPr lang="en-US" dirty="0"/>
              <a:t>New overleaf of stripped down proposal (no costing or collaboration details)</a:t>
            </a:r>
          </a:p>
          <a:p>
            <a:pPr lvl="1"/>
            <a:r>
              <a:rPr lang="en-US" dirty="0">
                <a:hlinkClick r:id="rId2"/>
              </a:rPr>
              <a:t>https://www.overleaf.com/read/mbkfftsjrtkc</a:t>
            </a:r>
            <a:endParaRPr lang="en-US" dirty="0"/>
          </a:p>
          <a:p>
            <a:pPr lvl="1"/>
            <a:r>
              <a:rPr lang="en-US" dirty="0"/>
              <a:t>Need to update the SIDIS fig.8 (replace with true </a:t>
            </a:r>
            <a:r>
              <a:rPr lang="en-US" dirty="0" err="1"/>
              <a:t>p</a:t>
            </a:r>
            <a:r>
              <a:rPr lang="en-US" baseline="-25000" dirty="0" err="1"/>
              <a:t>h</a:t>
            </a:r>
            <a:r>
              <a:rPr lang="en-US" baseline="-25000" dirty="0"/>
              <a:t>⊥ </a:t>
            </a:r>
            <a:r>
              <a:rPr lang="en-US" dirty="0"/>
              <a:t>distributions)</a:t>
            </a:r>
          </a:p>
          <a:p>
            <a:r>
              <a:rPr lang="en-US" dirty="0"/>
              <a:t>Plan for joint NIM publication of all three proposals + supplemental materials</a:t>
            </a:r>
          </a:p>
          <a:p>
            <a:pPr lvl="1"/>
            <a:r>
              <a:rPr lang="en-US" dirty="0"/>
              <a:t>Possible additional CORE physics studies (e.g. DPAP questions).</a:t>
            </a:r>
          </a:p>
        </p:txBody>
      </p:sp>
      <p:sp>
        <p:nvSpPr>
          <p:cNvPr id="4" name="Date Placeholder 3">
            <a:extLst>
              <a:ext uri="{FF2B5EF4-FFF2-40B4-BE49-F238E27FC236}">
                <a16:creationId xmlns:a16="http://schemas.microsoft.com/office/drawing/2014/main" id="{69AB874D-FF1B-7246-8852-C5AA168E84FE}"/>
              </a:ext>
            </a:extLst>
          </p:cNvPr>
          <p:cNvSpPr>
            <a:spLocks noGrp="1"/>
          </p:cNvSpPr>
          <p:nvPr>
            <p:ph type="dt" sz="half" idx="10"/>
          </p:nvPr>
        </p:nvSpPr>
        <p:spPr/>
        <p:txBody>
          <a:bodyPr/>
          <a:lstStyle/>
          <a:p>
            <a:r>
              <a:rPr lang="en-US"/>
              <a:t>3/24/22</a:t>
            </a:r>
          </a:p>
        </p:txBody>
      </p:sp>
      <p:sp>
        <p:nvSpPr>
          <p:cNvPr id="5" name="Footer Placeholder 4">
            <a:extLst>
              <a:ext uri="{FF2B5EF4-FFF2-40B4-BE49-F238E27FC236}">
                <a16:creationId xmlns:a16="http://schemas.microsoft.com/office/drawing/2014/main" id="{C3F03D5A-AABA-A640-82AB-FAA91CB566AB}"/>
              </a:ext>
            </a:extLst>
          </p:cNvPr>
          <p:cNvSpPr>
            <a:spLocks noGrp="1"/>
          </p:cNvSpPr>
          <p:nvPr>
            <p:ph type="ftr" sz="quarter" idx="11"/>
          </p:nvPr>
        </p:nvSpPr>
        <p:spPr/>
        <p:txBody>
          <a:bodyPr/>
          <a:lstStyle/>
          <a:p>
            <a:r>
              <a:rPr lang="en-US"/>
              <a:t>CORE General Meeting</a:t>
            </a:r>
            <a:endParaRPr lang="en-US" dirty="0"/>
          </a:p>
        </p:txBody>
      </p:sp>
      <p:sp>
        <p:nvSpPr>
          <p:cNvPr id="6" name="Slide Number Placeholder 5">
            <a:extLst>
              <a:ext uri="{FF2B5EF4-FFF2-40B4-BE49-F238E27FC236}">
                <a16:creationId xmlns:a16="http://schemas.microsoft.com/office/drawing/2014/main" id="{A2EB4901-FFE0-FE49-B934-4E432C142856}"/>
              </a:ext>
            </a:extLst>
          </p:cNvPr>
          <p:cNvSpPr>
            <a:spLocks noGrp="1"/>
          </p:cNvSpPr>
          <p:nvPr>
            <p:ph type="sldNum" sz="quarter" idx="12"/>
          </p:nvPr>
        </p:nvSpPr>
        <p:spPr/>
        <p:txBody>
          <a:bodyPr/>
          <a:lstStyle/>
          <a:p>
            <a:fld id="{D4130A13-D238-A349-8C99-9CB41D6D0946}" type="slidenum">
              <a:rPr lang="en-US" smtClean="0"/>
              <a:pPr/>
              <a:t>6</a:t>
            </a:fld>
            <a:endParaRPr lang="en-US" dirty="0"/>
          </a:p>
        </p:txBody>
      </p:sp>
    </p:spTree>
    <p:extLst>
      <p:ext uri="{BB962C8B-B14F-4D97-AF65-F5344CB8AC3E}">
        <p14:creationId xmlns:p14="http://schemas.microsoft.com/office/powerpoint/2010/main" val="2794513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67BF9-271E-EB4A-BCD6-4B3498CAF14F}"/>
              </a:ext>
            </a:extLst>
          </p:cNvPr>
          <p:cNvSpPr>
            <a:spLocks noGrp="1"/>
          </p:cNvSpPr>
          <p:nvPr>
            <p:ph type="title"/>
          </p:nvPr>
        </p:nvSpPr>
        <p:spPr/>
        <p:txBody>
          <a:bodyPr/>
          <a:lstStyle/>
          <a:p>
            <a:r>
              <a:rPr lang="en-US" dirty="0"/>
              <a:t>CORE Study Group for a 2</a:t>
            </a:r>
            <a:r>
              <a:rPr lang="en-US" baseline="30000" dirty="0"/>
              <a:t>nd</a:t>
            </a:r>
            <a:r>
              <a:rPr lang="en-US" dirty="0"/>
              <a:t> Detector</a:t>
            </a:r>
          </a:p>
        </p:txBody>
      </p:sp>
      <p:sp>
        <p:nvSpPr>
          <p:cNvPr id="3" name="Content Placeholder 2">
            <a:extLst>
              <a:ext uri="{FF2B5EF4-FFF2-40B4-BE49-F238E27FC236}">
                <a16:creationId xmlns:a16="http://schemas.microsoft.com/office/drawing/2014/main" id="{00909B8A-B0AB-F848-A029-3371CA17A33C}"/>
              </a:ext>
            </a:extLst>
          </p:cNvPr>
          <p:cNvSpPr>
            <a:spLocks noGrp="1"/>
          </p:cNvSpPr>
          <p:nvPr>
            <p:ph idx="1"/>
          </p:nvPr>
        </p:nvSpPr>
        <p:spPr>
          <a:xfrm>
            <a:off x="838200" y="1425039"/>
            <a:ext cx="8377052" cy="5067835"/>
          </a:xfrm>
        </p:spPr>
        <p:txBody>
          <a:bodyPr>
            <a:normAutofit lnSpcReduction="10000"/>
          </a:bodyPr>
          <a:lstStyle/>
          <a:p>
            <a:r>
              <a:rPr lang="en-US" dirty="0"/>
              <a:t>Two-Three Contacts</a:t>
            </a:r>
          </a:p>
          <a:p>
            <a:pPr lvl="1"/>
            <a:r>
              <a:rPr lang="en-US" dirty="0"/>
              <a:t>Elected for 1 year term</a:t>
            </a:r>
          </a:p>
          <a:p>
            <a:r>
              <a:rPr lang="en-US" dirty="0"/>
              <a:t>Working Group Convenors</a:t>
            </a:r>
          </a:p>
          <a:p>
            <a:pPr lvl="1"/>
            <a:r>
              <a:rPr lang="en-US" dirty="0"/>
              <a:t>Physics</a:t>
            </a:r>
          </a:p>
          <a:p>
            <a:pPr lvl="1"/>
            <a:r>
              <a:rPr lang="en-US" dirty="0"/>
              <a:t>Detector</a:t>
            </a:r>
          </a:p>
          <a:p>
            <a:pPr lvl="1"/>
            <a:r>
              <a:rPr lang="en-US" dirty="0"/>
              <a:t>Interaction Region</a:t>
            </a:r>
          </a:p>
          <a:p>
            <a:pPr lvl="1"/>
            <a:r>
              <a:rPr lang="en-US" dirty="0"/>
              <a:t>Software</a:t>
            </a:r>
          </a:p>
          <a:p>
            <a:r>
              <a:rPr lang="en-US" dirty="0"/>
              <a:t>Liaison to Project Detector</a:t>
            </a:r>
          </a:p>
          <a:p>
            <a:pPr lvl="1"/>
            <a:r>
              <a:rPr lang="en-US" dirty="0"/>
              <a:t>Integrate CORE members into Project Detector (as desired)</a:t>
            </a:r>
          </a:p>
          <a:p>
            <a:pPr lvl="1"/>
            <a:r>
              <a:rPr lang="en-US" dirty="0"/>
              <a:t>Coordinate and inform Detector 1 and 2 efforts</a:t>
            </a:r>
          </a:p>
          <a:p>
            <a:r>
              <a:rPr lang="en-US" dirty="0"/>
              <a:t>Subject to revision and/or dissolution as EIC community forms one Study Group for a 2</a:t>
            </a:r>
            <a:r>
              <a:rPr lang="en-US" baseline="30000" dirty="0"/>
              <a:t>nd</a:t>
            </a:r>
            <a:r>
              <a:rPr lang="en-US" dirty="0"/>
              <a:t> Detector, (including CORE).</a:t>
            </a:r>
          </a:p>
        </p:txBody>
      </p:sp>
      <p:pic>
        <p:nvPicPr>
          <p:cNvPr id="1026" name="Picture 2" descr="17,260 Straw Man Stock Photos, Pictures &amp; Royalty-Free Images - iStock">
            <a:extLst>
              <a:ext uri="{FF2B5EF4-FFF2-40B4-BE49-F238E27FC236}">
                <a16:creationId xmlns:a16="http://schemas.microsoft.com/office/drawing/2014/main" id="{CED5CE5B-A1EA-634E-A0F3-24EA718950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672" r="10478"/>
          <a:stretch/>
        </p:blipFill>
        <p:spPr bwMode="auto">
          <a:xfrm>
            <a:off x="9361927" y="2422803"/>
            <a:ext cx="2596521" cy="39475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B14CE15-EEE6-1046-9FA1-D97BE4D763B2}"/>
              </a:ext>
            </a:extLst>
          </p:cNvPr>
          <p:cNvSpPr txBox="1"/>
          <p:nvPr/>
        </p:nvSpPr>
        <p:spPr>
          <a:xfrm>
            <a:off x="9522409" y="1748671"/>
            <a:ext cx="2275559" cy="369332"/>
          </a:xfrm>
          <a:prstGeom prst="rect">
            <a:avLst/>
          </a:prstGeom>
          <a:noFill/>
        </p:spPr>
        <p:txBody>
          <a:bodyPr wrap="none" rtlCol="0">
            <a:spAutoFit/>
          </a:bodyPr>
          <a:lstStyle/>
          <a:p>
            <a:r>
              <a:rPr lang="en-US" dirty="0"/>
              <a:t>Straw Person Proposal</a:t>
            </a:r>
          </a:p>
        </p:txBody>
      </p:sp>
      <p:sp>
        <p:nvSpPr>
          <p:cNvPr id="5" name="Date Placeholder 4">
            <a:extLst>
              <a:ext uri="{FF2B5EF4-FFF2-40B4-BE49-F238E27FC236}">
                <a16:creationId xmlns:a16="http://schemas.microsoft.com/office/drawing/2014/main" id="{DB3244D6-33C4-3148-907A-94C0A91749E1}"/>
              </a:ext>
            </a:extLst>
          </p:cNvPr>
          <p:cNvSpPr>
            <a:spLocks noGrp="1"/>
          </p:cNvSpPr>
          <p:nvPr>
            <p:ph type="dt" sz="half" idx="10"/>
          </p:nvPr>
        </p:nvSpPr>
        <p:spPr/>
        <p:txBody>
          <a:bodyPr/>
          <a:lstStyle/>
          <a:p>
            <a:r>
              <a:rPr lang="en-US"/>
              <a:t>3/24/22</a:t>
            </a:r>
          </a:p>
        </p:txBody>
      </p:sp>
      <p:sp>
        <p:nvSpPr>
          <p:cNvPr id="6" name="Footer Placeholder 5">
            <a:extLst>
              <a:ext uri="{FF2B5EF4-FFF2-40B4-BE49-F238E27FC236}">
                <a16:creationId xmlns:a16="http://schemas.microsoft.com/office/drawing/2014/main" id="{FAEA62B7-448D-224F-91EB-1A3B27543D62}"/>
              </a:ext>
            </a:extLst>
          </p:cNvPr>
          <p:cNvSpPr>
            <a:spLocks noGrp="1"/>
          </p:cNvSpPr>
          <p:nvPr>
            <p:ph type="ftr" sz="quarter" idx="11"/>
          </p:nvPr>
        </p:nvSpPr>
        <p:spPr/>
        <p:txBody>
          <a:bodyPr/>
          <a:lstStyle/>
          <a:p>
            <a:r>
              <a:rPr lang="en-US"/>
              <a:t>CORE General Meeting</a:t>
            </a:r>
            <a:endParaRPr lang="en-US" dirty="0"/>
          </a:p>
        </p:txBody>
      </p:sp>
      <p:sp>
        <p:nvSpPr>
          <p:cNvPr id="7" name="Slide Number Placeholder 6">
            <a:extLst>
              <a:ext uri="{FF2B5EF4-FFF2-40B4-BE49-F238E27FC236}">
                <a16:creationId xmlns:a16="http://schemas.microsoft.com/office/drawing/2014/main" id="{625B0957-6244-6146-B80E-576475F80E73}"/>
              </a:ext>
            </a:extLst>
          </p:cNvPr>
          <p:cNvSpPr>
            <a:spLocks noGrp="1"/>
          </p:cNvSpPr>
          <p:nvPr>
            <p:ph type="sldNum" sz="quarter" idx="12"/>
          </p:nvPr>
        </p:nvSpPr>
        <p:spPr/>
        <p:txBody>
          <a:bodyPr/>
          <a:lstStyle/>
          <a:p>
            <a:fld id="{D4130A13-D238-A349-8C99-9CB41D6D0946}" type="slidenum">
              <a:rPr lang="en-US" smtClean="0"/>
              <a:pPr/>
              <a:t>7</a:t>
            </a:fld>
            <a:endParaRPr lang="en-US" dirty="0"/>
          </a:p>
        </p:txBody>
      </p:sp>
    </p:spTree>
    <p:extLst>
      <p:ext uri="{BB962C8B-B14F-4D97-AF65-F5344CB8AC3E}">
        <p14:creationId xmlns:p14="http://schemas.microsoft.com/office/powerpoint/2010/main" val="386973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A5DE64-952D-EE4E-A187-F61B3DF412BE}"/>
              </a:ext>
            </a:extLst>
          </p:cNvPr>
          <p:cNvSpPr>
            <a:spLocks noGrp="1"/>
          </p:cNvSpPr>
          <p:nvPr>
            <p:ph type="sldNum" sz="quarter" idx="12"/>
          </p:nvPr>
        </p:nvSpPr>
        <p:spPr/>
        <p:txBody>
          <a:bodyPr/>
          <a:lstStyle/>
          <a:p>
            <a:fld id="{61FEF7A5-2E61-7145-951E-C71741B9B9BC}" type="slidenum">
              <a:rPr lang="en-US" smtClean="0"/>
              <a:t>8</a:t>
            </a:fld>
            <a:endParaRPr lang="en-US" dirty="0"/>
          </a:p>
        </p:txBody>
      </p:sp>
      <p:sp>
        <p:nvSpPr>
          <p:cNvPr id="5" name="Content Placeholder 1">
            <a:extLst>
              <a:ext uri="{FF2B5EF4-FFF2-40B4-BE49-F238E27FC236}">
                <a16:creationId xmlns:a16="http://schemas.microsoft.com/office/drawing/2014/main" id="{6ED2C06B-161D-9D44-A0B7-A3A639C84D8C}"/>
              </a:ext>
            </a:extLst>
          </p:cNvPr>
          <p:cNvSpPr txBox="1">
            <a:spLocks/>
          </p:cNvSpPr>
          <p:nvPr/>
        </p:nvSpPr>
        <p:spPr bwMode="auto">
          <a:xfrm>
            <a:off x="444863" y="1012222"/>
            <a:ext cx="11064966" cy="110686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124" tIns="43064" rIns="86124" bIns="43064"/>
          <a:lstStyle>
            <a:lvl1pPr marL="342900" indent="-342900"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0000"/>
              </a:spcBef>
              <a:buFontTx/>
              <a:buBlip>
                <a:blip r:embed="rId2"/>
              </a:buBlip>
            </a:pPr>
            <a:r>
              <a:rPr lang="en-US" sz="2000" dirty="0">
                <a:latin typeface="Arial" charset="0"/>
                <a:cs typeface="Arial" charset="0"/>
              </a:rPr>
              <a:t>Lower cost </a:t>
            </a:r>
            <a:r>
              <a:rPr lang="en-US" sz="1800" dirty="0">
                <a:latin typeface="Arial" charset="0"/>
                <a:cs typeface="Arial" charset="0"/>
              </a:rPr>
              <a:t>(without compromising any physics capabilities)</a:t>
            </a:r>
          </a:p>
          <a:p>
            <a:pPr lvl="1">
              <a:spcBef>
                <a:spcPct val="20000"/>
              </a:spcBef>
              <a:buFont typeface="Arial" panose="020B0604020202020204" pitchFamily="34" charset="0"/>
              <a:buChar char="•"/>
            </a:pPr>
            <a:r>
              <a:rPr lang="en-US" sz="1800" dirty="0">
                <a:latin typeface="Arial" charset="0"/>
                <a:cs typeface="Arial" charset="0"/>
              </a:rPr>
              <a:t>The performance of many subsystems (DIRC, </a:t>
            </a:r>
            <a:r>
              <a:rPr lang="en-US" sz="1800" dirty="0" err="1">
                <a:latin typeface="Arial" charset="0"/>
                <a:cs typeface="Arial" charset="0"/>
              </a:rPr>
              <a:t>EMcal</a:t>
            </a:r>
            <a:r>
              <a:rPr lang="en-US" sz="1800" dirty="0">
                <a:latin typeface="Arial" charset="0"/>
                <a:cs typeface="Arial" charset="0"/>
              </a:rPr>
              <a:t>, </a:t>
            </a:r>
            <a:r>
              <a:rPr lang="en-US" sz="1800" dirty="0" err="1">
                <a:latin typeface="Arial" charset="0"/>
                <a:cs typeface="Arial" charset="0"/>
              </a:rPr>
              <a:t>etc</a:t>
            </a:r>
            <a:r>
              <a:rPr lang="en-US" sz="1800" dirty="0">
                <a:latin typeface="Arial" charset="0"/>
                <a:cs typeface="Arial" charset="0"/>
              </a:rPr>
              <a:t>) does not depend on the overall system size or location. A compact detector simply has fewer modules, making it more cost-effective.</a:t>
            </a:r>
          </a:p>
        </p:txBody>
      </p:sp>
      <p:sp>
        <p:nvSpPr>
          <p:cNvPr id="10" name="Content Placeholder 1">
            <a:extLst>
              <a:ext uri="{FF2B5EF4-FFF2-40B4-BE49-F238E27FC236}">
                <a16:creationId xmlns:a16="http://schemas.microsoft.com/office/drawing/2014/main" id="{0F856493-DA9C-564D-B252-39FB2C75C6BE}"/>
              </a:ext>
            </a:extLst>
          </p:cNvPr>
          <p:cNvSpPr txBox="1">
            <a:spLocks/>
          </p:cNvSpPr>
          <p:nvPr/>
        </p:nvSpPr>
        <p:spPr bwMode="auto">
          <a:xfrm>
            <a:off x="501832" y="5401885"/>
            <a:ext cx="11188336" cy="95446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124" tIns="43064" rIns="86124" bIns="43064"/>
          <a:lstStyle>
            <a:lvl1pPr marL="342900" indent="-342900"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0000"/>
              </a:spcBef>
              <a:buFontTx/>
              <a:buBlip>
                <a:blip r:embed="rId2"/>
              </a:buBlip>
            </a:pPr>
            <a:r>
              <a:rPr lang="en-US" sz="2000" dirty="0">
                <a:latin typeface="Arial" charset="0"/>
                <a:cs typeface="Arial" charset="0"/>
              </a:rPr>
              <a:t>Complementarity</a:t>
            </a:r>
          </a:p>
          <a:p>
            <a:pPr lvl="1">
              <a:spcBef>
                <a:spcPct val="20000"/>
              </a:spcBef>
              <a:buFont typeface="Arial" panose="020B0604020202020204" pitchFamily="34" charset="0"/>
              <a:buChar char="•"/>
            </a:pPr>
            <a:r>
              <a:rPr lang="en-US" sz="1800" dirty="0">
                <a:latin typeface="Arial" charset="0"/>
                <a:cs typeface="Arial" charset="0"/>
              </a:rPr>
              <a:t>A compact 3 T solenoid can in combination with an all-Si tracker provide excellent tracking resolution, and is technologically  complementary to the hybrid tracker in a 1.5 T </a:t>
            </a:r>
            <a:r>
              <a:rPr lang="en-US" sz="1800" dirty="0" err="1">
                <a:latin typeface="Arial" charset="0"/>
                <a:cs typeface="Arial" charset="0"/>
              </a:rPr>
              <a:t>BaBar</a:t>
            </a:r>
            <a:r>
              <a:rPr lang="en-US" sz="1800" dirty="0">
                <a:latin typeface="Arial" charset="0"/>
                <a:cs typeface="Arial" charset="0"/>
              </a:rPr>
              <a:t> solenoid in Detector 1.</a:t>
            </a:r>
          </a:p>
        </p:txBody>
      </p:sp>
      <p:sp>
        <p:nvSpPr>
          <p:cNvPr id="8" name="Text Box 1">
            <a:extLst>
              <a:ext uri="{FF2B5EF4-FFF2-40B4-BE49-F238E27FC236}">
                <a16:creationId xmlns:a16="http://schemas.microsoft.com/office/drawing/2014/main" id="{9C960A05-356E-8B4B-81C5-CE54D5ED9690}"/>
              </a:ext>
            </a:extLst>
          </p:cNvPr>
          <p:cNvSpPr txBox="1">
            <a:spLocks noChangeArrowheads="1"/>
          </p:cNvSpPr>
          <p:nvPr/>
        </p:nvSpPr>
        <p:spPr bwMode="auto">
          <a:xfrm>
            <a:off x="744482" y="243721"/>
            <a:ext cx="10485493" cy="684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8" tIns="42451" rIns="81638" bIns="42451"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9pPr>
          </a:lstStyle>
          <a:p>
            <a:pPr hangingPunct="1">
              <a:lnSpc>
                <a:spcPct val="100000"/>
              </a:lnSpc>
              <a:buClrTx/>
              <a:buFontTx/>
              <a:buNone/>
            </a:pPr>
            <a:r>
              <a:rPr lang="en-US" sz="2963" dirty="0">
                <a:solidFill>
                  <a:srgbClr val="006633"/>
                </a:solidFill>
                <a:latin typeface="Times New Roman" charset="0"/>
                <a:cs typeface="Arial" charset="0"/>
              </a:rPr>
              <a:t>Key aspects of a compact detector</a:t>
            </a:r>
          </a:p>
        </p:txBody>
      </p:sp>
      <p:sp>
        <p:nvSpPr>
          <p:cNvPr id="6" name="Content Placeholder 1">
            <a:extLst>
              <a:ext uri="{FF2B5EF4-FFF2-40B4-BE49-F238E27FC236}">
                <a16:creationId xmlns:a16="http://schemas.microsoft.com/office/drawing/2014/main" id="{4526DD9A-B633-C843-A8D9-6D2DC17B3AA6}"/>
              </a:ext>
            </a:extLst>
          </p:cNvPr>
          <p:cNvSpPr txBox="1">
            <a:spLocks/>
          </p:cNvSpPr>
          <p:nvPr/>
        </p:nvSpPr>
        <p:spPr bwMode="auto">
          <a:xfrm>
            <a:off x="466634" y="2180622"/>
            <a:ext cx="11064966" cy="136086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124" tIns="43064" rIns="86124" bIns="43064"/>
          <a:lstStyle>
            <a:lvl1pPr marL="342900" indent="-342900"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0000"/>
              </a:spcBef>
              <a:buFontTx/>
              <a:buBlip>
                <a:blip r:embed="rId2"/>
              </a:buBlip>
            </a:pPr>
            <a:r>
              <a:rPr lang="en-US" sz="2000" dirty="0">
                <a:latin typeface="Arial" charset="0"/>
                <a:cs typeface="Arial" charset="0"/>
              </a:rPr>
              <a:t>Lower risk</a:t>
            </a:r>
          </a:p>
          <a:p>
            <a:pPr lvl="1">
              <a:spcBef>
                <a:spcPct val="20000"/>
              </a:spcBef>
              <a:buFont typeface="Arial" panose="020B0604020202020204" pitchFamily="34" charset="0"/>
              <a:buChar char="•"/>
            </a:pPr>
            <a:r>
              <a:rPr lang="en-US" sz="1800" dirty="0">
                <a:latin typeface="Arial" charset="0"/>
                <a:cs typeface="Arial" charset="0"/>
              </a:rPr>
              <a:t>A smaller new solenoid is not only less expensive but has lower technical and schedule risks.</a:t>
            </a:r>
          </a:p>
          <a:p>
            <a:pPr lvl="1">
              <a:spcBef>
                <a:spcPct val="20000"/>
              </a:spcBef>
              <a:buFont typeface="Arial" panose="020B0604020202020204" pitchFamily="34" charset="0"/>
              <a:buChar char="•"/>
            </a:pPr>
            <a:r>
              <a:rPr lang="en-US" sz="1800" dirty="0">
                <a:latin typeface="Arial" charset="0"/>
                <a:cs typeface="Arial" charset="0"/>
              </a:rPr>
              <a:t>A shorter detector is easier to integrate into the IR, as it leaves more space for accelerator infrastructure near the collision point and reduces challenges related to solenoid compensation.</a:t>
            </a:r>
          </a:p>
        </p:txBody>
      </p:sp>
      <p:sp>
        <p:nvSpPr>
          <p:cNvPr id="7" name="Content Placeholder 1">
            <a:extLst>
              <a:ext uri="{FF2B5EF4-FFF2-40B4-BE49-F238E27FC236}">
                <a16:creationId xmlns:a16="http://schemas.microsoft.com/office/drawing/2014/main" id="{856D3963-177F-6E42-9998-A16FB4F25C09}"/>
              </a:ext>
            </a:extLst>
          </p:cNvPr>
          <p:cNvSpPr txBox="1">
            <a:spLocks/>
          </p:cNvSpPr>
          <p:nvPr/>
        </p:nvSpPr>
        <p:spPr bwMode="auto">
          <a:xfrm>
            <a:off x="466634" y="3619652"/>
            <a:ext cx="11231880" cy="1593094"/>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124" tIns="43064" rIns="86124" bIns="43064"/>
          <a:lstStyle>
            <a:lvl1pPr marL="342900" indent="-342900"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0000"/>
              </a:spcBef>
              <a:buFontTx/>
              <a:buBlip>
                <a:blip r:embed="rId2"/>
              </a:buBlip>
            </a:pPr>
            <a:r>
              <a:rPr lang="en-US" sz="2000" dirty="0">
                <a:latin typeface="Arial" charset="0"/>
                <a:cs typeface="Arial" charset="0"/>
              </a:rPr>
              <a:t>Synergies with IR8 </a:t>
            </a:r>
            <a:r>
              <a:rPr lang="en-US" sz="1800" dirty="0">
                <a:latin typeface="Arial" charset="0"/>
                <a:cs typeface="Arial" charset="0"/>
              </a:rPr>
              <a:t>(and the physics opportunities enabled by a secondary focus)</a:t>
            </a:r>
          </a:p>
          <a:p>
            <a:pPr lvl="1">
              <a:spcBef>
                <a:spcPct val="20000"/>
              </a:spcBef>
              <a:buFont typeface="Arial" panose="020B0604020202020204" pitchFamily="34" charset="0"/>
              <a:buChar char="•"/>
            </a:pPr>
            <a:r>
              <a:rPr lang="en-US" sz="1800" dirty="0">
                <a:latin typeface="Arial" charset="0"/>
                <a:cs typeface="Arial" charset="0"/>
              </a:rPr>
              <a:t>The lower cost equivalent subsystems makes it affordable to invest in key capabilities.</a:t>
            </a:r>
          </a:p>
          <a:p>
            <a:pPr lvl="1">
              <a:spcBef>
                <a:spcPct val="20000"/>
              </a:spcBef>
              <a:buFont typeface="Arial" panose="020B0604020202020204" pitchFamily="34" charset="0"/>
              <a:buChar char="•"/>
            </a:pPr>
            <a:r>
              <a:rPr lang="en-US" sz="1800" dirty="0">
                <a:latin typeface="Arial" charset="0"/>
                <a:cs typeface="Arial" charset="0"/>
              </a:rPr>
              <a:t>An example is a PbWO</a:t>
            </a:r>
            <a:r>
              <a:rPr lang="en-US" sz="1800" baseline="-25000" dirty="0">
                <a:latin typeface="Arial" charset="0"/>
                <a:cs typeface="Arial" charset="0"/>
              </a:rPr>
              <a:t>4</a:t>
            </a:r>
            <a:r>
              <a:rPr lang="en-US" sz="1800" dirty="0">
                <a:latin typeface="Arial" charset="0"/>
                <a:cs typeface="Arial" charset="0"/>
              </a:rPr>
              <a:t> </a:t>
            </a:r>
            <a:r>
              <a:rPr lang="en-US" sz="1800" dirty="0" err="1">
                <a:latin typeface="Arial" charset="0"/>
                <a:cs typeface="Arial" charset="0"/>
              </a:rPr>
              <a:t>EMcal</a:t>
            </a:r>
            <a:r>
              <a:rPr lang="en-US" sz="1800" dirty="0">
                <a:latin typeface="Arial" charset="0"/>
                <a:cs typeface="Arial" charset="0"/>
              </a:rPr>
              <a:t> for eta &lt; 0, which makes it possible to reconstruct DVCS kinematics using the photon, while only tagging the proton or ion (fragments) in the Roman pots. in combination with the low-</a:t>
            </a:r>
            <a:r>
              <a:rPr lang="en-US" sz="1800" dirty="0" err="1">
                <a:latin typeface="Arial" charset="0"/>
                <a:cs typeface="Arial" charset="0"/>
              </a:rPr>
              <a:t>p</a:t>
            </a:r>
            <a:r>
              <a:rPr lang="en-US" sz="1800" baseline="-25000" dirty="0" err="1">
                <a:latin typeface="Arial" charset="0"/>
                <a:cs typeface="Arial" charset="0"/>
              </a:rPr>
              <a:t>T</a:t>
            </a:r>
            <a:r>
              <a:rPr lang="en-US" sz="1800" dirty="0">
                <a:latin typeface="Arial" charset="0"/>
                <a:cs typeface="Arial" charset="0"/>
              </a:rPr>
              <a:t> acceptance with a 2</a:t>
            </a:r>
            <a:r>
              <a:rPr lang="en-US" sz="1800" baseline="30000" dirty="0">
                <a:latin typeface="Arial" charset="0"/>
                <a:cs typeface="Arial" charset="0"/>
              </a:rPr>
              <a:t>nd</a:t>
            </a:r>
            <a:r>
              <a:rPr lang="en-US" sz="1800" dirty="0">
                <a:latin typeface="Arial" charset="0"/>
                <a:cs typeface="Arial" charset="0"/>
              </a:rPr>
              <a:t> focus, creating new opportunities for imaging of ions beyond He.</a:t>
            </a:r>
          </a:p>
        </p:txBody>
      </p:sp>
      <p:sp>
        <p:nvSpPr>
          <p:cNvPr id="2" name="Date Placeholder 1">
            <a:extLst>
              <a:ext uri="{FF2B5EF4-FFF2-40B4-BE49-F238E27FC236}">
                <a16:creationId xmlns:a16="http://schemas.microsoft.com/office/drawing/2014/main" id="{BFEBBCD9-F2AB-F847-98D5-E56B303BC072}"/>
              </a:ext>
            </a:extLst>
          </p:cNvPr>
          <p:cNvSpPr>
            <a:spLocks noGrp="1"/>
          </p:cNvSpPr>
          <p:nvPr>
            <p:ph type="dt" sz="half" idx="10"/>
          </p:nvPr>
        </p:nvSpPr>
        <p:spPr/>
        <p:txBody>
          <a:bodyPr/>
          <a:lstStyle/>
          <a:p>
            <a:r>
              <a:rPr lang="en-US"/>
              <a:t>3/24/22</a:t>
            </a:r>
          </a:p>
        </p:txBody>
      </p:sp>
      <p:sp>
        <p:nvSpPr>
          <p:cNvPr id="4" name="Footer Placeholder 3">
            <a:extLst>
              <a:ext uri="{FF2B5EF4-FFF2-40B4-BE49-F238E27FC236}">
                <a16:creationId xmlns:a16="http://schemas.microsoft.com/office/drawing/2014/main" id="{ECA05DDE-205C-194F-AFA4-92173DC5D738}"/>
              </a:ext>
            </a:extLst>
          </p:cNvPr>
          <p:cNvSpPr>
            <a:spLocks noGrp="1"/>
          </p:cNvSpPr>
          <p:nvPr>
            <p:ph type="ftr" sz="quarter" idx="11"/>
          </p:nvPr>
        </p:nvSpPr>
        <p:spPr/>
        <p:txBody>
          <a:bodyPr/>
          <a:lstStyle/>
          <a:p>
            <a:r>
              <a:rPr lang="en-US"/>
              <a:t>CORE General Meeting</a:t>
            </a:r>
          </a:p>
        </p:txBody>
      </p:sp>
      <p:pic>
        <p:nvPicPr>
          <p:cNvPr id="11" name="Picture 10" descr="Diagram&#10;&#10;Description automatically generated with medium confidence">
            <a:extLst>
              <a:ext uri="{FF2B5EF4-FFF2-40B4-BE49-F238E27FC236}">
                <a16:creationId xmlns:a16="http://schemas.microsoft.com/office/drawing/2014/main" id="{28A72FEA-9256-E34D-A06C-E73814804582}"/>
              </a:ext>
            </a:extLst>
          </p:cNvPr>
          <p:cNvPicPr>
            <a:picLocks noChangeAspect="1"/>
          </p:cNvPicPr>
          <p:nvPr/>
        </p:nvPicPr>
        <p:blipFill>
          <a:blip r:embed="rId3"/>
          <a:stretch>
            <a:fillRect/>
          </a:stretch>
        </p:blipFill>
        <p:spPr>
          <a:xfrm>
            <a:off x="10015342" y="-5574"/>
            <a:ext cx="2165505" cy="1360866"/>
          </a:xfrm>
          <a:prstGeom prst="rect">
            <a:avLst/>
          </a:prstGeom>
        </p:spPr>
      </p:pic>
    </p:spTree>
    <p:extLst>
      <p:ext uri="{BB962C8B-B14F-4D97-AF65-F5344CB8AC3E}">
        <p14:creationId xmlns:p14="http://schemas.microsoft.com/office/powerpoint/2010/main" val="2402291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740</Words>
  <Application>Microsoft Macintosh PowerPoint</Application>
  <PresentationFormat>Widescreen</PresentationFormat>
  <Paragraphs>84</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CORE General Meeting</vt:lpstr>
      <vt:lpstr>Agenda</vt:lpstr>
      <vt:lpstr>DPAP Report</vt:lpstr>
      <vt:lpstr>DPAP &amp; next steps of Detector 1</vt:lpstr>
      <vt:lpstr>CORE and the Project Detector</vt:lpstr>
      <vt:lpstr>Publication of CORE proposal</vt:lpstr>
      <vt:lpstr>CORE Study Group for a 2nd Detector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General Meeting</dc:title>
  <dc:creator>Hyde, Charles E.</dc:creator>
  <cp:lastModifiedBy>Hyde, Charles E.</cp:lastModifiedBy>
  <cp:revision>4</cp:revision>
  <dcterms:created xsi:type="dcterms:W3CDTF">2022-03-23T23:16:24Z</dcterms:created>
  <dcterms:modified xsi:type="dcterms:W3CDTF">2022-03-24T16:30:26Z</dcterms:modified>
</cp:coreProperties>
</file>